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0"/>
  </p:notesMasterIdLst>
  <p:sldIdLst>
    <p:sldId id="256" r:id="rId3"/>
    <p:sldId id="257" r:id="rId4"/>
    <p:sldId id="259" r:id="rId5"/>
    <p:sldId id="324" r:id="rId6"/>
    <p:sldId id="561" r:id="rId7"/>
    <p:sldId id="444" r:id="rId8"/>
    <p:sldId id="442" r:id="rId9"/>
    <p:sldId id="562" r:id="rId10"/>
    <p:sldId id="438" r:id="rId11"/>
    <p:sldId id="563" r:id="rId12"/>
    <p:sldId id="439" r:id="rId13"/>
    <p:sldId id="441" r:id="rId14"/>
    <p:sldId id="566" r:id="rId15"/>
    <p:sldId id="564" r:id="rId16"/>
    <p:sldId id="565" r:id="rId17"/>
    <p:sldId id="567" r:id="rId18"/>
    <p:sldId id="437" r:id="rId19"/>
    <p:sldId id="448" r:id="rId20"/>
    <p:sldId id="450" r:id="rId21"/>
    <p:sldId id="836" r:id="rId22"/>
    <p:sldId id="837" r:id="rId23"/>
    <p:sldId id="447" r:id="rId24"/>
    <p:sldId id="451" r:id="rId25"/>
    <p:sldId id="449" r:id="rId26"/>
    <p:sldId id="443" r:id="rId27"/>
    <p:sldId id="452" r:id="rId28"/>
    <p:sldId id="838" r:id="rId29"/>
    <p:sldId id="568" r:id="rId30"/>
    <p:sldId id="569" r:id="rId31"/>
    <p:sldId id="570" r:id="rId32"/>
    <p:sldId id="571" r:id="rId33"/>
    <p:sldId id="572" r:id="rId34"/>
    <p:sldId id="553" r:id="rId35"/>
    <p:sldId id="554" r:id="rId36"/>
    <p:sldId id="523" r:id="rId37"/>
    <p:sldId id="305" r:id="rId38"/>
    <p:sldId id="322" r:id="rId39"/>
    <p:sldId id="325" r:id="rId40"/>
    <p:sldId id="487" r:id="rId41"/>
    <p:sldId id="319" r:id="rId42"/>
    <p:sldId id="560" r:id="rId43"/>
    <p:sldId id="819" r:id="rId44"/>
    <p:sldId id="833" r:id="rId45"/>
    <p:sldId id="818" r:id="rId46"/>
    <p:sldId id="549" r:id="rId47"/>
    <p:sldId id="538" r:id="rId48"/>
    <p:sldId id="539" r:id="rId49"/>
    <p:sldId id="834" r:id="rId50"/>
    <p:sldId id="536" r:id="rId51"/>
    <p:sldId id="839" r:id="rId52"/>
    <p:sldId id="840" r:id="rId53"/>
    <p:sldId id="454" r:id="rId54"/>
    <p:sldId id="456" r:id="rId55"/>
    <p:sldId id="841" r:id="rId56"/>
    <p:sldId id="457" r:id="rId57"/>
    <p:sldId id="842" r:id="rId58"/>
    <p:sldId id="843" r:id="rId59"/>
    <p:sldId id="453" r:id="rId60"/>
    <p:sldId id="458" r:id="rId61"/>
    <p:sldId id="844" r:id="rId62"/>
    <p:sldId id="484" r:id="rId63"/>
    <p:sldId id="314" r:id="rId64"/>
    <p:sldId id="485" r:id="rId65"/>
    <p:sldId id="559" r:id="rId66"/>
    <p:sldId id="540" r:id="rId67"/>
    <p:sldId id="541" r:id="rId68"/>
    <p:sldId id="542" r:id="rId69"/>
    <p:sldId id="543" r:id="rId70"/>
    <p:sldId id="545" r:id="rId71"/>
    <p:sldId id="546" r:id="rId72"/>
    <p:sldId id="835" r:id="rId73"/>
    <p:sldId id="583" r:id="rId74"/>
    <p:sldId id="584" r:id="rId75"/>
    <p:sldId id="585" r:id="rId76"/>
    <p:sldId id="586" r:id="rId77"/>
    <p:sldId id="587" r:id="rId78"/>
    <p:sldId id="588" r:id="rId79"/>
    <p:sldId id="589" r:id="rId80"/>
    <p:sldId id="590" r:id="rId81"/>
    <p:sldId id="591" r:id="rId82"/>
    <p:sldId id="592" r:id="rId83"/>
    <p:sldId id="594" r:id="rId84"/>
    <p:sldId id="595" r:id="rId85"/>
    <p:sldId id="596" r:id="rId86"/>
    <p:sldId id="603" r:id="rId87"/>
    <p:sldId id="820" r:id="rId88"/>
    <p:sldId id="607" r:id="rId89"/>
    <p:sldId id="608" r:id="rId90"/>
    <p:sldId id="609" r:id="rId91"/>
    <p:sldId id="612" r:id="rId92"/>
    <p:sldId id="613" r:id="rId93"/>
    <p:sldId id="614" r:id="rId94"/>
    <p:sldId id="462" r:id="rId95"/>
    <p:sldId id="432" r:id="rId96"/>
    <p:sldId id="463" r:id="rId97"/>
    <p:sldId id="845" r:id="rId98"/>
    <p:sldId id="455" r:id="rId99"/>
    <p:sldId id="846" r:id="rId100"/>
    <p:sldId id="847" r:id="rId101"/>
    <p:sldId id="848" r:id="rId102"/>
    <p:sldId id="459" r:id="rId103"/>
    <p:sldId id="460" r:id="rId104"/>
    <p:sldId id="461" r:id="rId105"/>
    <p:sldId id="849" r:id="rId106"/>
    <p:sldId id="850" r:id="rId107"/>
    <p:sldId id="467" r:id="rId108"/>
    <p:sldId id="851" r:id="rId109"/>
    <p:sldId id="852" r:id="rId110"/>
    <p:sldId id="464" r:id="rId111"/>
    <p:sldId id="465" r:id="rId112"/>
    <p:sldId id="466" r:id="rId113"/>
    <p:sldId id="853" r:id="rId114"/>
    <p:sldId id="854" r:id="rId115"/>
    <p:sldId id="855" r:id="rId116"/>
    <p:sldId id="856" r:id="rId117"/>
    <p:sldId id="857" r:id="rId118"/>
    <p:sldId id="858"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58324" autoAdjust="0"/>
  </p:normalViewPr>
  <p:slideViewPr>
    <p:cSldViewPr snapToGrid="0">
      <p:cViewPr>
        <p:scale>
          <a:sx n="58" d="100"/>
          <a:sy n="58" d="100"/>
        </p:scale>
        <p:origin x="-370" y="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1CE20-0DED-4F67-B142-DBE5ACA52975}"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C212B-E254-4325-8E28-09B0A6635C7D}" type="slidenum">
              <a:rPr lang="en-US" smtClean="0"/>
              <a:t>‹#›</a:t>
            </a:fld>
            <a:endParaRPr lang="en-US"/>
          </a:p>
        </p:txBody>
      </p:sp>
    </p:spTree>
    <p:extLst>
      <p:ext uri="{BB962C8B-B14F-4D97-AF65-F5344CB8AC3E}">
        <p14:creationId xmlns:p14="http://schemas.microsoft.com/office/powerpoint/2010/main" val="66696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70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C212B-E254-4325-8E28-09B0A6635C7D}" type="slidenum">
              <a:rPr lang="en-US" smtClean="0"/>
              <a:t>20</a:t>
            </a:fld>
            <a:endParaRPr lang="en-US"/>
          </a:p>
        </p:txBody>
      </p:sp>
    </p:spTree>
    <p:extLst>
      <p:ext uri="{BB962C8B-B14F-4D97-AF65-F5344CB8AC3E}">
        <p14:creationId xmlns:p14="http://schemas.microsoft.com/office/powerpoint/2010/main" val="238472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42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76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995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85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38</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39</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863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1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009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16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066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033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727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730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343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57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80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04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710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38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915706-070A-4707-AA18-DDF1820200B2}" type="slidenum">
              <a:rPr lang="en-GB" smtClean="0"/>
              <a:pPr>
                <a:defRPr/>
              </a:pPr>
              <a:t>6</a:t>
            </a:fld>
            <a:endParaRPr lang="en-GB"/>
          </a:p>
        </p:txBody>
      </p:sp>
    </p:spTree>
    <p:extLst>
      <p:ext uri="{BB962C8B-B14F-4D97-AF65-F5344CB8AC3E}">
        <p14:creationId xmlns:p14="http://schemas.microsoft.com/office/powerpoint/2010/main" val="3786672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400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57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026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812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559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066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909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766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468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85</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91</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92</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915706-070A-4707-AA18-DDF1820200B2}" type="slidenum">
              <a:rPr lang="en-GB" smtClean="0"/>
              <a:pPr>
                <a:defRPr/>
              </a:pPr>
              <a:t>93</a:t>
            </a:fld>
            <a:endParaRPr lang="en-GB"/>
          </a:p>
        </p:txBody>
      </p:sp>
    </p:spTree>
    <p:extLst>
      <p:ext uri="{BB962C8B-B14F-4D97-AF65-F5344CB8AC3E}">
        <p14:creationId xmlns:p14="http://schemas.microsoft.com/office/powerpoint/2010/main" val="3724550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915706-070A-4707-AA18-DDF1820200B2}" type="slidenum">
              <a:rPr lang="en-GB" smtClean="0"/>
              <a:pPr>
                <a:defRPr/>
              </a:pPr>
              <a:t>117</a:t>
            </a:fld>
            <a:endParaRPr lang="en-GB"/>
          </a:p>
        </p:txBody>
      </p:sp>
    </p:spTree>
    <p:extLst>
      <p:ext uri="{BB962C8B-B14F-4D97-AF65-F5344CB8AC3E}">
        <p14:creationId xmlns:p14="http://schemas.microsoft.com/office/powerpoint/2010/main" val="24023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97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22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4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97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6D9E-1C38-4869-BF43-8F22EA3C4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E071DB-B302-4CB4-9B4B-0F36BFC5F2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F1E560-605C-4415-AB91-7A417D395C66}"/>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0351B3B9-B718-4664-8BC5-30CEE59F1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E0649-CAA8-4C7E-80DB-0843408AA147}"/>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81701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1B8F-D5D1-49F7-8C18-09DAFF23C7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E5391-99F6-4721-84B1-F5111C06D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5D2EC-7DA2-42DE-9B0C-A5352B5E4184}"/>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8A980BC6-0FCF-4A8C-AF15-A759D056A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076C1-9455-4EF4-B9CA-299A02D844EC}"/>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476699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F2806-935C-47FF-AC44-71C2AA2FE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38C4B-0709-4ACC-A3FE-013D92569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8A202-86E4-4667-AA43-050CB4A4C2E9}"/>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BDEB74E5-D43F-4D3A-A39D-FD9137BBC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E2C26-02D3-40AF-982F-37777036181D}"/>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324104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96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72595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50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28739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271631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43027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117311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350313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A527-F052-4BF4-A295-322F7AE20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4B8A7-F81A-44FE-B8D5-131AA3D4C6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B151B-432F-4FA6-870D-0CAADBD164D5}"/>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A932BB74-359D-4CAA-941A-2E43069F2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435CF-DAB1-4F85-B0B8-4C0F40842BC3}"/>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3417641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624443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481492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68898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3F64-342C-40AD-9B38-72A4AF946F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B73EF1-B047-46D2-9EFB-6BA0DB573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2200A0-62AD-4E00-92A8-AECAED348B08}"/>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74CF66C8-3728-4DBD-BF1B-5D50B57CA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7036-007E-46B3-A071-CBFE2C474511}"/>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329081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AC03-BF85-430C-B809-C03893C5F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4EFE2-F397-4731-92F4-3761556B74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D4FF5-3B86-4E03-86C2-8035EEE4B9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4A6C6E-F4FE-4B9C-811A-8BC74A8B20DB}"/>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6" name="Footer Placeholder 5">
            <a:extLst>
              <a:ext uri="{FF2B5EF4-FFF2-40B4-BE49-F238E27FC236}">
                <a16:creationId xmlns:a16="http://schemas.microsoft.com/office/drawing/2014/main" id="{2D670B45-115E-4CA3-B761-B85C03BBF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AEE36-2ACC-4AB3-89C5-06B804016A68}"/>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2876913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9CB4-FAD4-42B6-97C8-3A99F01BB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228474-2E9E-4BF1-B81A-FF93D21E2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526734-5B08-41A5-A8B0-4256CA0645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10490-1111-42CF-92C2-BB9FEA410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D6A61E-7345-4CB4-AE2C-4275F728E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92EFDE-8ED1-445A-8961-0607BFCEB706}"/>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8" name="Footer Placeholder 7">
            <a:extLst>
              <a:ext uri="{FF2B5EF4-FFF2-40B4-BE49-F238E27FC236}">
                <a16:creationId xmlns:a16="http://schemas.microsoft.com/office/drawing/2014/main" id="{0BAF128D-3AC1-43A4-8F4A-3143EAA690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BCA2B8-6FF0-4109-BC4F-2CDBCF075E90}"/>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1538473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8DEA-C254-4A9E-9C53-055BEE389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57C9B-150F-4499-99F6-CEE3CC1B379E}"/>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4" name="Footer Placeholder 3">
            <a:extLst>
              <a:ext uri="{FF2B5EF4-FFF2-40B4-BE49-F238E27FC236}">
                <a16:creationId xmlns:a16="http://schemas.microsoft.com/office/drawing/2014/main" id="{CDCE9C18-2B7F-4688-A92D-44EDA00133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29F5AF-EA04-462A-BDBA-2F39BD10F713}"/>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3147137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CA9A6D-E66D-4023-9AC2-318E108C7F3E}"/>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3" name="Footer Placeholder 2">
            <a:extLst>
              <a:ext uri="{FF2B5EF4-FFF2-40B4-BE49-F238E27FC236}">
                <a16:creationId xmlns:a16="http://schemas.microsoft.com/office/drawing/2014/main" id="{A386A8EE-938A-49E8-ADDB-270630852C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AA44FB-E7AF-4FBC-9C7D-021BA46B43FB}"/>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157736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C7D5-B5CC-4852-AB6E-3B875EDAA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1A9F68-BD1E-4FD8-A33E-94B51D091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DCE4A1-520B-41CB-A88B-531599A5C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01029-BC06-45C1-B16D-F904CBBE338B}"/>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6" name="Footer Placeholder 5">
            <a:extLst>
              <a:ext uri="{FF2B5EF4-FFF2-40B4-BE49-F238E27FC236}">
                <a16:creationId xmlns:a16="http://schemas.microsoft.com/office/drawing/2014/main" id="{930DB909-CFC0-4CF1-A8F1-B3A2A39AC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BFC23-6F60-4E2F-B0E1-976B14C76AC1}"/>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183685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FED2-72B3-4A12-873F-A69CFDA5F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AD83A-E4C3-4C7A-96B6-8274E6EBD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81F56D-F0FF-4B4D-8CDA-A93FE9E38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4F11A-AED0-4413-B4CF-12F22641BA87}"/>
              </a:ext>
            </a:extLst>
          </p:cNvPr>
          <p:cNvSpPr>
            <a:spLocks noGrp="1"/>
          </p:cNvSpPr>
          <p:nvPr>
            <p:ph type="dt" sz="half" idx="10"/>
          </p:nvPr>
        </p:nvSpPr>
        <p:spPr/>
        <p:txBody>
          <a:bodyPr/>
          <a:lstStyle/>
          <a:p>
            <a:fld id="{6FA61A75-AE84-41A5-9B2A-1B32036A8F0F}" type="datetimeFigureOut">
              <a:rPr lang="en-US" smtClean="0"/>
              <a:t>8/18/2021</a:t>
            </a:fld>
            <a:endParaRPr lang="en-US"/>
          </a:p>
        </p:txBody>
      </p:sp>
      <p:sp>
        <p:nvSpPr>
          <p:cNvPr id="6" name="Footer Placeholder 5">
            <a:extLst>
              <a:ext uri="{FF2B5EF4-FFF2-40B4-BE49-F238E27FC236}">
                <a16:creationId xmlns:a16="http://schemas.microsoft.com/office/drawing/2014/main" id="{F7F9BE41-FCA5-4911-A17A-1FDA1794C2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4417A-C649-4291-B71E-F4E979314A5C}"/>
              </a:ext>
            </a:extLst>
          </p:cNvPr>
          <p:cNvSpPr>
            <a:spLocks noGrp="1"/>
          </p:cNvSpPr>
          <p:nvPr>
            <p:ph type="sldNum" sz="quarter" idx="12"/>
          </p:nvPr>
        </p:nvSpPr>
        <p:spPr/>
        <p:txBody>
          <a:bodyPr/>
          <a:lstStyle/>
          <a:p>
            <a:fld id="{5BA20EE7-D0B6-4641-85E7-3255E1EFF3C5}" type="slidenum">
              <a:rPr lang="en-US" smtClean="0"/>
              <a:t>‹#›</a:t>
            </a:fld>
            <a:endParaRPr lang="en-US"/>
          </a:p>
        </p:txBody>
      </p:sp>
    </p:spTree>
    <p:extLst>
      <p:ext uri="{BB962C8B-B14F-4D97-AF65-F5344CB8AC3E}">
        <p14:creationId xmlns:p14="http://schemas.microsoft.com/office/powerpoint/2010/main" val="3690541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B20C5-2807-4752-B749-57647C23D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A7A936-DEC5-4AC9-9D32-2BCEAC7FE8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75C37-F07B-49D3-A591-30D7FC8420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61A75-AE84-41A5-9B2A-1B32036A8F0F}" type="datetimeFigureOut">
              <a:rPr lang="en-US" smtClean="0"/>
              <a:t>8/18/2021</a:t>
            </a:fld>
            <a:endParaRPr lang="en-US"/>
          </a:p>
        </p:txBody>
      </p:sp>
      <p:sp>
        <p:nvSpPr>
          <p:cNvPr id="5" name="Footer Placeholder 4">
            <a:extLst>
              <a:ext uri="{FF2B5EF4-FFF2-40B4-BE49-F238E27FC236}">
                <a16:creationId xmlns:a16="http://schemas.microsoft.com/office/drawing/2014/main" id="{C6D27303-F5D2-45B2-B37F-B24F3A54D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D6BBD0-4F8F-4A24-B4E1-A76503AA8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20EE7-D0B6-4641-85E7-3255E1EFF3C5}" type="slidenum">
              <a:rPr lang="en-US" smtClean="0"/>
              <a:t>‹#›</a:t>
            </a:fld>
            <a:endParaRPr lang="en-US"/>
          </a:p>
        </p:txBody>
      </p:sp>
    </p:spTree>
    <p:extLst>
      <p:ext uri="{BB962C8B-B14F-4D97-AF65-F5344CB8AC3E}">
        <p14:creationId xmlns:p14="http://schemas.microsoft.com/office/powerpoint/2010/main" val="1856758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03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www.rstudio.com/download"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www.cran.r-project.org/"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mgimond.github.io/ES218/Week02a.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33.xml"/><Relationship Id="rId4"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notesSlide" Target="../notesSlides/notesSlide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hyperlink" Target="https://www.rstudio.com/"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s://cran.r-project.org/" TargetMode="External"/><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2.png"/><Relationship Id="rId5" Type="http://schemas.openxmlformats.org/officeDocument/2006/relationships/notesSlide" Target="../notesSlides/notesSlide52.xml"/><Relationship Id="rId4"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D747-F8EA-447C-B3A8-A124A45F5070}"/>
              </a:ext>
            </a:extLst>
          </p:cNvPr>
          <p:cNvSpPr>
            <a:spLocks noGrp="1"/>
          </p:cNvSpPr>
          <p:nvPr>
            <p:ph type="ctrTitle"/>
          </p:nvPr>
        </p:nvSpPr>
        <p:spPr/>
        <p:txBody>
          <a:bodyPr>
            <a:normAutofit fontScale="90000"/>
          </a:bodyPr>
          <a:lstStyle/>
          <a:p>
            <a:r>
              <a:rPr lang="en-US" dirty="0"/>
              <a:t>Intro to R, Descriptive Statistics, and Data Visualization</a:t>
            </a:r>
          </a:p>
        </p:txBody>
      </p:sp>
      <p:sp>
        <p:nvSpPr>
          <p:cNvPr id="3" name="Subtitle 2">
            <a:extLst>
              <a:ext uri="{FF2B5EF4-FFF2-40B4-BE49-F238E27FC236}">
                <a16:creationId xmlns:a16="http://schemas.microsoft.com/office/drawing/2014/main" id="{4A386D3B-F41F-4421-B67D-227C9422FD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04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Console</a:t>
            </a:r>
          </a:p>
        </p:txBody>
      </p:sp>
    </p:spTree>
    <p:extLst>
      <p:ext uri="{BB962C8B-B14F-4D97-AF65-F5344CB8AC3E}">
        <p14:creationId xmlns:p14="http://schemas.microsoft.com/office/powerpoint/2010/main" val="2272082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Boxplots</a:t>
            </a:r>
          </a:p>
        </p:txBody>
      </p:sp>
      <p:sp>
        <p:nvSpPr>
          <p:cNvPr id="5" name="Content Placeholder 4"/>
          <p:cNvSpPr>
            <a:spLocks noGrp="1"/>
          </p:cNvSpPr>
          <p:nvPr>
            <p:ph idx="1"/>
          </p:nvPr>
        </p:nvSpPr>
        <p:spPr>
          <a:xfrm>
            <a:off x="2152650" y="2178121"/>
            <a:ext cx="7886700" cy="4561346"/>
          </a:xfrm>
        </p:spPr>
        <p:txBody>
          <a:bodyPr/>
          <a:lstStyle/>
          <a:p>
            <a:pPr marL="346075" lvl="1" indent="-342900">
              <a:buFont typeface="Arial" panose="020B0604020202020204" pitchFamily="34" charset="0"/>
              <a:buChar char="•"/>
            </a:pPr>
            <a:r>
              <a:rPr lang="en-GB" dirty="0"/>
              <a:t>Simple way to visualize relationship between a continuous variable and categorical variable</a:t>
            </a:r>
          </a:p>
          <a:p>
            <a:pPr marL="346075" lvl="1" indent="-342900">
              <a:buFont typeface="Arial" panose="020B0604020202020204" pitchFamily="34" charset="0"/>
              <a:buChar char="•"/>
            </a:pPr>
            <a:r>
              <a:rPr lang="en-GB" dirty="0"/>
              <a:t>Provides 5 summary statistics: min, max, median, 25% and 75% quartiles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48" y="3556509"/>
            <a:ext cx="4190152" cy="298240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100</a:t>
            </a:fld>
            <a:endParaRPr lang="en-US"/>
          </a:p>
        </p:txBody>
      </p:sp>
    </p:spTree>
    <p:extLst>
      <p:ext uri="{BB962C8B-B14F-4D97-AF65-F5344CB8AC3E}">
        <p14:creationId xmlns:p14="http://schemas.microsoft.com/office/powerpoint/2010/main" val="2483588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a:xfrm>
            <a:off x="2152650" y="2178121"/>
            <a:ext cx="7886700" cy="4476679"/>
          </a:xfrm>
        </p:spPr>
        <p:txBody>
          <a:bodyPr/>
          <a:lstStyle/>
          <a:p>
            <a:pPr marL="346075" lvl="1" indent="-342900">
              <a:buFont typeface="Arial" panose="020B0604020202020204" pitchFamily="34" charset="0"/>
              <a:buChar char="•"/>
            </a:pPr>
            <a:r>
              <a:rPr lang="en-GB" dirty="0"/>
              <a:t>Use when have two interval- or ratio-level variables; one on </a:t>
            </a:r>
            <a:r>
              <a:rPr lang="en-GB" i="1" dirty="0"/>
              <a:t>x</a:t>
            </a:r>
            <a:r>
              <a:rPr lang="en-GB" dirty="0"/>
              <a:t>-axis and one on </a:t>
            </a:r>
            <a:r>
              <a:rPr lang="en-GB" i="1" dirty="0"/>
              <a:t>y</a:t>
            </a:r>
            <a:r>
              <a:rPr lang="en-GB" dirty="0"/>
              <a:t>-axis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3026441"/>
            <a:ext cx="4944534" cy="3512472"/>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101</a:t>
            </a:fld>
            <a:endParaRPr lang="en-US"/>
          </a:p>
        </p:txBody>
      </p:sp>
    </p:spTree>
    <p:extLst>
      <p:ext uri="{BB962C8B-B14F-4D97-AF65-F5344CB8AC3E}">
        <p14:creationId xmlns:p14="http://schemas.microsoft.com/office/powerpoint/2010/main" val="4209972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third variable that is categorical using colours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603" y="2892679"/>
            <a:ext cx="4889194" cy="343839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102</a:t>
            </a:fld>
            <a:endParaRPr lang="en-US"/>
          </a:p>
        </p:txBody>
      </p:sp>
    </p:spTree>
    <p:extLst>
      <p:ext uri="{BB962C8B-B14F-4D97-AF65-F5344CB8AC3E}">
        <p14:creationId xmlns:p14="http://schemas.microsoft.com/office/powerpoint/2010/main" val="4045375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fourth variable that is categorical using shapes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440" y="2980689"/>
            <a:ext cx="4723120" cy="3375662"/>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103</a:t>
            </a:fld>
            <a:endParaRPr lang="en-US"/>
          </a:p>
        </p:txBody>
      </p:sp>
    </p:spTree>
    <p:extLst>
      <p:ext uri="{BB962C8B-B14F-4D97-AF65-F5344CB8AC3E}">
        <p14:creationId xmlns:p14="http://schemas.microsoft.com/office/powerpoint/2010/main" val="34478511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a:spLocks noGrp="1"/>
          </p:cNvSpPr>
          <p:nvPr>
            <p:ph idx="1"/>
          </p:nvPr>
        </p:nvSpPr>
        <p:spPr>
          <a:xfrm>
            <a:off x="5673199" y="2734345"/>
            <a:ext cx="4394166" cy="2340298"/>
          </a:xfrm>
        </p:spPr>
        <p:txBody>
          <a:bodyPr/>
          <a:lstStyle/>
          <a:p>
            <a:pPr marL="0" indent="0">
              <a:spcAft>
                <a:spcPts val="600"/>
              </a:spcAft>
              <a:buNone/>
            </a:pPr>
            <a:r>
              <a:rPr lang="en-GB" sz="3200" b="1" dirty="0"/>
              <a:t>Quantitative Social Science Data with R: An Introduction</a:t>
            </a:r>
          </a:p>
          <a:p>
            <a:pPr>
              <a:buFont typeface="Arial" pitchFamily="34" charset="0"/>
              <a:buChar char="©"/>
            </a:pPr>
            <a:r>
              <a:rPr lang="en-US" dirty="0"/>
              <a:t>Brian Fogarty</a:t>
            </a:r>
            <a:endParaRPr lang="en-GB" dirty="0"/>
          </a:p>
        </p:txBody>
      </p:sp>
      <p:grpSp>
        <p:nvGrpSpPr>
          <p:cNvPr id="3" name="Group 2"/>
          <p:cNvGrpSpPr/>
          <p:nvPr/>
        </p:nvGrpSpPr>
        <p:grpSpPr>
          <a:xfrm>
            <a:off x="1415403" y="845924"/>
            <a:ext cx="4945276" cy="4945277"/>
            <a:chOff x="-108597" y="845923"/>
            <a:chExt cx="4945276" cy="4945277"/>
          </a:xfrm>
        </p:grpSpPr>
        <p:pic>
          <p:nvPicPr>
            <p:cNvPr id="1026" name="Picture 2" descr="I:\books\front_covers\general_use\3D_Birdseye\0000000000000.png"/>
            <p:cNvPicPr>
              <a:picLocks noChangeAspect="1" noChangeArrowheads="1"/>
            </p:cNvPicPr>
            <p:nvPr/>
          </p:nvPicPr>
          <p:blipFill>
            <a:blip r:embed="rId2"/>
            <a:srcRect/>
            <a:stretch>
              <a:fillRect/>
            </a:stretch>
          </p:blipFill>
          <p:spPr bwMode="auto">
            <a:xfrm>
              <a:off x="-108597" y="845923"/>
              <a:ext cx="4945276" cy="4945277"/>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844" y="1546167"/>
              <a:ext cx="2710102" cy="3528476"/>
            </a:xfrm>
            <a:prstGeom prst="rect">
              <a:avLst/>
            </a:prstGeom>
          </p:spPr>
        </p:pic>
      </p:grpSp>
    </p:spTree>
    <p:extLst>
      <p:ext uri="{BB962C8B-B14F-4D97-AF65-F5344CB8AC3E}">
        <p14:creationId xmlns:p14="http://schemas.microsoft.com/office/powerpoint/2010/main" val="24548495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09800" y="1122363"/>
            <a:ext cx="7772400" cy="1959504"/>
          </a:xfrm>
        </p:spPr>
        <p:txBody>
          <a:bodyPr>
            <a:normAutofit/>
          </a:bodyPr>
          <a:lstStyle/>
          <a:p>
            <a:r>
              <a:rPr lang="en-GB" sz="3600" b="1" dirty="0"/>
              <a:t>Chapter 10 </a:t>
            </a:r>
          </a:p>
        </p:txBody>
      </p:sp>
      <p:sp>
        <p:nvSpPr>
          <p:cNvPr id="5" name="Content Placeholder 4"/>
          <p:cNvSpPr>
            <a:spLocks noGrp="1"/>
          </p:cNvSpPr>
          <p:nvPr>
            <p:ph type="subTitle" idx="1"/>
          </p:nvPr>
        </p:nvSpPr>
        <p:spPr/>
        <p:txBody>
          <a:bodyPr>
            <a:normAutofit/>
          </a:bodyPr>
          <a:lstStyle/>
          <a:p>
            <a:r>
              <a:rPr lang="en-GB" sz="3600" b="1" dirty="0"/>
              <a:t>Bivariate analysis</a:t>
            </a:r>
          </a:p>
        </p:txBody>
      </p:sp>
    </p:spTree>
    <p:extLst>
      <p:ext uri="{BB962C8B-B14F-4D97-AF65-F5344CB8AC3E}">
        <p14:creationId xmlns:p14="http://schemas.microsoft.com/office/powerpoint/2010/main" val="3234114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err="1"/>
              <a:t>Crosstabulations</a:t>
            </a:r>
            <a:endParaRPr lang="en-GB" dirty="0"/>
          </a:p>
          <a:p>
            <a:r>
              <a:rPr lang="en-GB" dirty="0"/>
              <a:t>Measures of association</a:t>
            </a:r>
          </a:p>
          <a:p>
            <a:r>
              <a:rPr lang="en-GB" dirty="0"/>
              <a:t>Chi-squared analysis</a:t>
            </a:r>
          </a:p>
          <a:p>
            <a:r>
              <a:rPr lang="en-GB" dirty="0"/>
              <a:t>Correlation analysis</a:t>
            </a:r>
          </a:p>
          <a:p>
            <a:pPr marL="0" indent="0">
              <a:buNone/>
            </a:pPr>
            <a:endParaRPr lang="en-GB" dirty="0"/>
          </a:p>
          <a:p>
            <a:pPr marL="0" indent="0">
              <a:buNone/>
            </a:pPr>
            <a:endParaRPr lang="en-GB" dirty="0"/>
          </a:p>
          <a:p>
            <a:endParaRPr lang="en-GB" dirty="0"/>
          </a:p>
        </p:txBody>
      </p:sp>
      <p:sp>
        <p:nvSpPr>
          <p:cNvPr id="2" name="Slide Number Placeholder 1"/>
          <p:cNvSpPr>
            <a:spLocks noGrp="1"/>
          </p:cNvSpPr>
          <p:nvPr>
            <p:ph type="sldNum" sz="quarter" idx="12"/>
          </p:nvPr>
        </p:nvSpPr>
        <p:spPr/>
        <p:txBody>
          <a:bodyPr/>
          <a:lstStyle/>
          <a:p>
            <a:fld id="{C439CF85-8457-400C-A4F9-DC61A400AE11}" type="slidenum">
              <a:rPr lang="en-US" smtClean="0"/>
              <a:t>106</a:t>
            </a:fld>
            <a:endParaRPr lang="en-US"/>
          </a:p>
        </p:txBody>
      </p:sp>
    </p:spTree>
    <p:extLst>
      <p:ext uri="{BB962C8B-B14F-4D97-AF65-F5344CB8AC3E}">
        <p14:creationId xmlns:p14="http://schemas.microsoft.com/office/powerpoint/2010/main" val="2447349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Crosstabulations</a:t>
            </a:r>
            <a:endParaRPr lang="en-GB" dirty="0"/>
          </a:p>
        </p:txBody>
      </p:sp>
      <p:sp>
        <p:nvSpPr>
          <p:cNvPr id="5" name="Content Placeholder 4"/>
          <p:cNvSpPr>
            <a:spLocks noGrp="1"/>
          </p:cNvSpPr>
          <p:nvPr>
            <p:ph idx="1"/>
          </p:nvPr>
        </p:nvSpPr>
        <p:spPr>
          <a:xfrm>
            <a:off x="2152650" y="2178121"/>
            <a:ext cx="7886700" cy="4459747"/>
          </a:xfrm>
        </p:spPr>
        <p:txBody>
          <a:bodyPr>
            <a:normAutofit/>
          </a:bodyPr>
          <a:lstStyle/>
          <a:p>
            <a:pPr marL="228600" lvl="1" indent="-225425">
              <a:buFont typeface="Arial" panose="020B0604020202020204" pitchFamily="34" charset="0"/>
              <a:buChar char="•"/>
            </a:pPr>
            <a:r>
              <a:rPr lang="en-GB" dirty="0"/>
              <a:t>Frequency distributions of two variables with one specified as the outcome variable and one as the predictor variable</a:t>
            </a:r>
          </a:p>
          <a:p>
            <a:pPr marL="228600" lvl="1" indent="-225425">
              <a:buFont typeface="Arial" panose="020B0604020202020204" pitchFamily="34" charset="0"/>
              <a:buChar char="•"/>
            </a:pPr>
            <a:r>
              <a:rPr lang="en-GB" dirty="0"/>
              <a:t>Prefer to use only with nominal- and/or ordinal-level variables</a:t>
            </a:r>
          </a:p>
          <a:p>
            <a:pPr marL="228600" lvl="1" indent="-225425">
              <a:buFont typeface="Arial" panose="020B0604020202020204" pitchFamily="34" charset="0"/>
              <a:buChar char="•"/>
            </a:pPr>
            <a:r>
              <a:rPr lang="en-GB" dirty="0"/>
              <a:t>Table cells provide number of observations at specific values of the two variables</a:t>
            </a:r>
          </a:p>
          <a:p>
            <a:pPr marL="228600" lvl="1" indent="-225425">
              <a:buFont typeface="Arial" panose="020B0604020202020204" pitchFamily="34" charset="0"/>
              <a:buChar char="•"/>
            </a:pPr>
            <a:r>
              <a:rPr lang="en-GB" dirty="0"/>
              <a:t>Typically include column percentages as well</a:t>
            </a:r>
          </a:p>
          <a:p>
            <a:pPr marL="228600" lvl="1" indent="-225425">
              <a:buFont typeface="Arial" panose="020B0604020202020204" pitchFamily="34" charset="0"/>
              <a:buChar char="•"/>
            </a:pPr>
            <a:r>
              <a:rPr lang="en-GB" dirty="0"/>
              <a:t>From R:</a:t>
            </a:r>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0" y="4801447"/>
            <a:ext cx="3429000" cy="183642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107</a:t>
            </a:fld>
            <a:endParaRPr lang="en-US"/>
          </a:p>
        </p:txBody>
      </p:sp>
    </p:spTree>
    <p:extLst>
      <p:ext uri="{BB962C8B-B14F-4D97-AF65-F5344CB8AC3E}">
        <p14:creationId xmlns:p14="http://schemas.microsoft.com/office/powerpoint/2010/main" val="41606569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50" y="2178121"/>
            <a:ext cx="8176683" cy="4476679"/>
          </a:xfrm>
        </p:spPr>
        <p:txBody>
          <a:bodyPr>
            <a:noAutofit/>
          </a:bodyPr>
          <a:lstStyle/>
          <a:p>
            <a:r>
              <a:rPr lang="en-GB" dirty="0"/>
              <a:t>Provides a specific measure of the strength and direction (sometimes) of a relationship between two variables</a:t>
            </a:r>
          </a:p>
          <a:p>
            <a:r>
              <a:rPr lang="en-GB" dirty="0"/>
              <a:t>For ordinal variables, the measures range from – 1 to 1:</a:t>
            </a:r>
          </a:p>
          <a:p>
            <a:pPr lvl="1"/>
            <a:r>
              <a:rPr lang="en-GB" dirty="0"/>
              <a:t>The sign tells whether it is a positive or negative relationship</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a:p>
            <a:pPr lvl="3"/>
            <a:r>
              <a:rPr lang="en-GB" dirty="0"/>
              <a:t>.31–.69 – moderate association</a:t>
            </a:r>
          </a:p>
          <a:p>
            <a:pPr lvl="3"/>
            <a:r>
              <a:rPr lang="en-GB" dirty="0"/>
              <a:t>.70–.99 – strong association</a:t>
            </a:r>
          </a:p>
          <a:p>
            <a:pPr lvl="3"/>
            <a:r>
              <a:rPr lang="en-GB" dirty="0"/>
              <a:t>1 – perfect association	</a:t>
            </a:r>
          </a:p>
        </p:txBody>
      </p:sp>
      <p:sp>
        <p:nvSpPr>
          <p:cNvPr id="2" name="Slide Number Placeholder 1"/>
          <p:cNvSpPr>
            <a:spLocks noGrp="1"/>
          </p:cNvSpPr>
          <p:nvPr>
            <p:ph type="sldNum" sz="quarter" idx="12"/>
          </p:nvPr>
        </p:nvSpPr>
        <p:spPr/>
        <p:txBody>
          <a:bodyPr/>
          <a:lstStyle/>
          <a:p>
            <a:fld id="{C439CF85-8457-400C-A4F9-DC61A400AE11}" type="slidenum">
              <a:rPr lang="en-US" smtClean="0"/>
              <a:t>108</a:t>
            </a:fld>
            <a:endParaRPr lang="en-US"/>
          </a:p>
        </p:txBody>
      </p:sp>
    </p:spTree>
    <p:extLst>
      <p:ext uri="{BB962C8B-B14F-4D97-AF65-F5344CB8AC3E}">
        <p14:creationId xmlns:p14="http://schemas.microsoft.com/office/powerpoint/2010/main" val="3312679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49" y="2178121"/>
            <a:ext cx="8354484" cy="4152952"/>
          </a:xfrm>
        </p:spPr>
        <p:txBody>
          <a:bodyPr>
            <a:noAutofit/>
          </a:bodyPr>
          <a:lstStyle/>
          <a:p>
            <a:pPr lvl="1"/>
            <a:r>
              <a:rPr lang="en-GB" dirty="0"/>
              <a:t>When equal number of columns and rows use – Kendall’s tau-b</a:t>
            </a:r>
          </a:p>
          <a:p>
            <a:pPr lvl="1"/>
            <a:r>
              <a:rPr lang="en-GB" dirty="0"/>
              <a:t>When unequal number of columns and rows use – Goodman &amp; Kruskal’s gamma</a:t>
            </a:r>
          </a:p>
        </p:txBody>
      </p:sp>
      <p:sp>
        <p:nvSpPr>
          <p:cNvPr id="2" name="Slide Number Placeholder 1"/>
          <p:cNvSpPr>
            <a:spLocks noGrp="1"/>
          </p:cNvSpPr>
          <p:nvPr>
            <p:ph type="sldNum" sz="quarter" idx="12"/>
          </p:nvPr>
        </p:nvSpPr>
        <p:spPr/>
        <p:txBody>
          <a:bodyPr/>
          <a:lstStyle/>
          <a:p>
            <a:fld id="{C439CF85-8457-400C-A4F9-DC61A400AE11}" type="slidenum">
              <a:rPr lang="en-US" smtClean="0"/>
              <a:t>109</a:t>
            </a:fld>
            <a:endParaRPr lang="en-US"/>
          </a:p>
        </p:txBody>
      </p:sp>
    </p:spTree>
    <p:extLst>
      <p:ext uri="{BB962C8B-B14F-4D97-AF65-F5344CB8AC3E}">
        <p14:creationId xmlns:p14="http://schemas.microsoft.com/office/powerpoint/2010/main" val="2431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Installing and using R packages</a:t>
            </a:r>
          </a:p>
        </p:txBody>
      </p:sp>
      <p:sp>
        <p:nvSpPr>
          <p:cNvPr id="5" name="Content Placeholder 4"/>
          <p:cNvSpPr>
            <a:spLocks noGrp="1"/>
          </p:cNvSpPr>
          <p:nvPr>
            <p:ph idx="1"/>
          </p:nvPr>
        </p:nvSpPr>
        <p:spPr/>
        <p:txBody>
          <a:bodyPr>
            <a:normAutofit/>
          </a:bodyPr>
          <a:lstStyle/>
          <a:p>
            <a:r>
              <a:rPr lang="en-GB" dirty="0"/>
              <a:t>R packages contain different R functions: core set downloaded with R; otherwise need to download</a:t>
            </a:r>
          </a:p>
          <a:p>
            <a:r>
              <a:rPr lang="en-GB" dirty="0"/>
              <a:t>Need packages installed and activated/loaded to use certain R functions</a:t>
            </a:r>
          </a:p>
          <a:p>
            <a:r>
              <a:rPr lang="en-GB" dirty="0"/>
              <a:t>Install once using:</a:t>
            </a:r>
          </a:p>
          <a:p>
            <a:pPr lvl="1"/>
            <a:r>
              <a:rPr lang="en-GB" i="1" dirty="0" err="1"/>
              <a:t>install.packages</a:t>
            </a:r>
            <a:r>
              <a:rPr lang="en-GB" i="1" dirty="0"/>
              <a:t>(“</a:t>
            </a:r>
            <a:r>
              <a:rPr lang="en-GB" i="1" dirty="0" err="1"/>
              <a:t>nameofpackage</a:t>
            </a:r>
            <a:r>
              <a:rPr lang="en-GB" i="1" dirty="0"/>
              <a:t>”)</a:t>
            </a:r>
          </a:p>
          <a:p>
            <a:r>
              <a:rPr lang="en-GB" dirty="0"/>
              <a:t>Load/activate each R session:</a:t>
            </a:r>
          </a:p>
          <a:p>
            <a:pPr lvl="1"/>
            <a:r>
              <a:rPr lang="en-GB" i="1" dirty="0"/>
              <a:t>library(</a:t>
            </a:r>
            <a:r>
              <a:rPr lang="en-GB" i="1" dirty="0" err="1"/>
              <a:t>nameofpackage</a:t>
            </a:r>
            <a:r>
              <a:rPr lang="en-GB" i="1" dirty="0"/>
              <a:t>)</a:t>
            </a:r>
          </a:p>
        </p:txBody>
      </p:sp>
      <p:sp>
        <p:nvSpPr>
          <p:cNvPr id="2" name="Slide Number Placeholder 1"/>
          <p:cNvSpPr>
            <a:spLocks noGrp="1"/>
          </p:cNvSpPr>
          <p:nvPr>
            <p:ph type="sldNum" sz="quarter" idx="12"/>
          </p:nvPr>
        </p:nvSpPr>
        <p:spPr/>
        <p:txBody>
          <a:bodyPr/>
          <a:lstStyle/>
          <a:p>
            <a:fld id="{C439CF85-8457-400C-A4F9-DC61A400AE11}" type="slidenum">
              <a:rPr lang="en-US" smtClean="0"/>
              <a:t>11</a:t>
            </a:fld>
            <a:endParaRPr lang="en-US"/>
          </a:p>
        </p:txBody>
      </p:sp>
    </p:spTree>
    <p:extLst>
      <p:ext uri="{BB962C8B-B14F-4D97-AF65-F5344CB8AC3E}">
        <p14:creationId xmlns:p14="http://schemas.microsoft.com/office/powerpoint/2010/main" val="11208667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r>
              <a:rPr lang="en-GB" dirty="0"/>
              <a:t>If have at least one nominal variable, then need to use different measures</a:t>
            </a:r>
          </a:p>
          <a:p>
            <a:r>
              <a:rPr lang="en-GB" dirty="0"/>
              <a:t>The measures range from 0 to 1:</a:t>
            </a:r>
          </a:p>
          <a:p>
            <a:pPr lvl="1"/>
            <a:r>
              <a:rPr lang="en-GB" dirty="0"/>
              <a:t>Have no sign b/c cannot talk about positive or negative associations with nominal variables</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p:txBody>
      </p:sp>
      <p:sp>
        <p:nvSpPr>
          <p:cNvPr id="2" name="Slide Number Placeholder 1"/>
          <p:cNvSpPr>
            <a:spLocks noGrp="1"/>
          </p:cNvSpPr>
          <p:nvPr>
            <p:ph type="sldNum" sz="quarter" idx="12"/>
          </p:nvPr>
        </p:nvSpPr>
        <p:spPr/>
        <p:txBody>
          <a:bodyPr/>
          <a:lstStyle/>
          <a:p>
            <a:fld id="{C439CF85-8457-400C-A4F9-DC61A400AE11}" type="slidenum">
              <a:rPr lang="en-US" smtClean="0"/>
              <a:t>110</a:t>
            </a:fld>
            <a:endParaRPr lang="en-US"/>
          </a:p>
        </p:txBody>
      </p:sp>
    </p:spTree>
    <p:extLst>
      <p:ext uri="{BB962C8B-B14F-4D97-AF65-F5344CB8AC3E}">
        <p14:creationId xmlns:p14="http://schemas.microsoft.com/office/powerpoint/2010/main" val="65544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pPr lvl="3"/>
            <a:r>
              <a:rPr lang="en-GB" dirty="0"/>
              <a:t>.31–.69 – moderate association</a:t>
            </a:r>
          </a:p>
          <a:p>
            <a:pPr lvl="3"/>
            <a:r>
              <a:rPr lang="en-GB" dirty="0"/>
              <a:t>.70–.99 – strong association</a:t>
            </a:r>
          </a:p>
          <a:p>
            <a:pPr lvl="3"/>
            <a:r>
              <a:rPr lang="en-GB" dirty="0"/>
              <a:t>1 – perfect association</a:t>
            </a:r>
          </a:p>
          <a:p>
            <a:pPr lvl="1"/>
            <a:r>
              <a:rPr lang="en-GB" dirty="0"/>
              <a:t>Can use Cramer’s V </a:t>
            </a:r>
          </a:p>
        </p:txBody>
      </p:sp>
      <p:sp>
        <p:nvSpPr>
          <p:cNvPr id="2" name="Slide Number Placeholder 1"/>
          <p:cNvSpPr>
            <a:spLocks noGrp="1"/>
          </p:cNvSpPr>
          <p:nvPr>
            <p:ph type="sldNum" sz="quarter" idx="12"/>
          </p:nvPr>
        </p:nvSpPr>
        <p:spPr/>
        <p:txBody>
          <a:bodyPr/>
          <a:lstStyle/>
          <a:p>
            <a:fld id="{C439CF85-8457-400C-A4F9-DC61A400AE11}" type="slidenum">
              <a:rPr lang="en-US" smtClean="0"/>
              <a:t>111</a:t>
            </a:fld>
            <a:endParaRPr lang="en-US"/>
          </a:p>
        </p:txBody>
      </p:sp>
    </p:spTree>
    <p:extLst>
      <p:ext uri="{BB962C8B-B14F-4D97-AF65-F5344CB8AC3E}">
        <p14:creationId xmlns:p14="http://schemas.microsoft.com/office/powerpoint/2010/main" val="3034583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A statistical significance test commonly used in bivariate analysis; particularly with crosstabs</a:t>
            </a:r>
          </a:p>
          <a:p>
            <a:r>
              <a:rPr lang="en-GB" dirty="0"/>
              <a:t>Tests how different our bivariate relationship is from a hypothetical no relationship</a:t>
            </a:r>
          </a:p>
          <a:p>
            <a:r>
              <a:rPr lang="en-GB" dirty="0"/>
              <a:t>If the </a:t>
            </a:r>
            <a:r>
              <a:rPr lang="en-GB" i="1" dirty="0"/>
              <a:t>p</a:t>
            </a:r>
            <a:r>
              <a:rPr lang="en-GB" dirty="0"/>
              <a:t>-value is equal to or below .05, then the bivariate relationship is statistically significant</a:t>
            </a:r>
          </a:p>
          <a:p>
            <a:r>
              <a:rPr lang="en-GB" dirty="0"/>
              <a:t>If the </a:t>
            </a:r>
            <a:r>
              <a:rPr lang="en-GB" i="1" dirty="0"/>
              <a:t>p</a:t>
            </a:r>
            <a:r>
              <a:rPr lang="en-GB" dirty="0"/>
              <a:t>-value is above .05, then the bivariate relationship is NOT statistically significant</a:t>
            </a:r>
          </a:p>
        </p:txBody>
      </p:sp>
      <p:sp>
        <p:nvSpPr>
          <p:cNvPr id="2" name="Slide Number Placeholder 1"/>
          <p:cNvSpPr>
            <a:spLocks noGrp="1"/>
          </p:cNvSpPr>
          <p:nvPr>
            <p:ph type="sldNum" sz="quarter" idx="12"/>
          </p:nvPr>
        </p:nvSpPr>
        <p:spPr/>
        <p:txBody>
          <a:bodyPr/>
          <a:lstStyle/>
          <a:p>
            <a:fld id="{C439CF85-8457-400C-A4F9-DC61A400AE11}" type="slidenum">
              <a:rPr lang="en-US" smtClean="0"/>
              <a:t>112</a:t>
            </a:fld>
            <a:endParaRPr lang="en-US"/>
          </a:p>
        </p:txBody>
      </p:sp>
    </p:spTree>
    <p:extLst>
      <p:ext uri="{BB962C8B-B14F-4D97-AF65-F5344CB8AC3E}">
        <p14:creationId xmlns:p14="http://schemas.microsoft.com/office/powerpoint/2010/main" val="878563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Chi-squared does not tell us whether we have the “right” relationship</a:t>
            </a:r>
          </a:p>
          <a:p>
            <a:r>
              <a:rPr lang="en-GB" dirty="0"/>
              <a:t>Does not control for other variables</a:t>
            </a:r>
          </a:p>
          <a:p>
            <a:r>
              <a:rPr lang="en-GB" dirty="0"/>
              <a:t>Test statistic is inflated by sample size</a:t>
            </a:r>
          </a:p>
          <a:p>
            <a:r>
              <a:rPr lang="en-GB" dirty="0"/>
              <a:t>Usefulness is in combination with measures of association and substantive discussion of crosstabs column percentages</a:t>
            </a:r>
          </a:p>
        </p:txBody>
      </p:sp>
      <p:sp>
        <p:nvSpPr>
          <p:cNvPr id="2" name="Slide Number Placeholder 1"/>
          <p:cNvSpPr>
            <a:spLocks noGrp="1"/>
          </p:cNvSpPr>
          <p:nvPr>
            <p:ph type="sldNum" sz="quarter" idx="12"/>
          </p:nvPr>
        </p:nvSpPr>
        <p:spPr/>
        <p:txBody>
          <a:bodyPr/>
          <a:lstStyle/>
          <a:p>
            <a:fld id="{C439CF85-8457-400C-A4F9-DC61A400AE11}" type="slidenum">
              <a:rPr lang="en-US" smtClean="0"/>
              <a:t>113</a:t>
            </a:fld>
            <a:endParaRPr lang="en-US"/>
          </a:p>
        </p:txBody>
      </p:sp>
    </p:spTree>
    <p:extLst>
      <p:ext uri="{BB962C8B-B14F-4D97-AF65-F5344CB8AC3E}">
        <p14:creationId xmlns:p14="http://schemas.microsoft.com/office/powerpoint/2010/main" val="3459531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p:txBody>
          <a:bodyPr/>
          <a:lstStyle/>
          <a:p>
            <a:r>
              <a:rPr lang="en-GB" dirty="0"/>
              <a:t>Traditionally used as a measure of association between two interval- and/or ratio-level variables</a:t>
            </a:r>
          </a:p>
          <a:p>
            <a:r>
              <a:rPr lang="en-GB" dirty="0"/>
              <a:t>Correlation does not imply causation</a:t>
            </a:r>
          </a:p>
          <a:p>
            <a:r>
              <a:rPr lang="en-GB" dirty="0"/>
              <a:t>Most common is Pearson’s correlation:</a:t>
            </a:r>
          </a:p>
          <a:p>
            <a:pPr lvl="1"/>
            <a:r>
              <a:rPr lang="en-GB" dirty="0"/>
              <a:t>Assumes a linear relationship between two variables</a:t>
            </a:r>
          </a:p>
          <a:p>
            <a:pPr lvl="1"/>
            <a:r>
              <a:rPr lang="en-GB" dirty="0"/>
              <a:t>The correlation coefficient </a:t>
            </a:r>
            <a:r>
              <a:rPr lang="en-GB" i="1" dirty="0"/>
              <a:t>r</a:t>
            </a:r>
            <a:r>
              <a:rPr lang="en-GB" dirty="0"/>
              <a:t> is bounded between –1 and 1; interpret the same as the ordinal variable measures of association</a:t>
            </a:r>
          </a:p>
          <a:p>
            <a:pPr lvl="1"/>
            <a:r>
              <a:rPr lang="en-GB" i="1" dirty="0"/>
              <a:t>r</a:t>
            </a:r>
            <a:r>
              <a:rPr lang="en-GB" dirty="0"/>
              <a:t> times </a:t>
            </a:r>
            <a:r>
              <a:rPr lang="en-GB" i="1" dirty="0"/>
              <a:t>r</a:t>
            </a:r>
            <a:r>
              <a:rPr lang="en-GB" dirty="0"/>
              <a:t> is called the coefficient of determination and provides the amount of variance explained in the outcome variable from the predictor variable</a:t>
            </a:r>
          </a:p>
        </p:txBody>
      </p:sp>
      <p:sp>
        <p:nvSpPr>
          <p:cNvPr id="2" name="Slide Number Placeholder 1"/>
          <p:cNvSpPr>
            <a:spLocks noGrp="1"/>
          </p:cNvSpPr>
          <p:nvPr>
            <p:ph type="sldNum" sz="quarter" idx="12"/>
          </p:nvPr>
        </p:nvSpPr>
        <p:spPr/>
        <p:txBody>
          <a:bodyPr/>
          <a:lstStyle/>
          <a:p>
            <a:fld id="{C439CF85-8457-400C-A4F9-DC61A400AE11}" type="slidenum">
              <a:rPr lang="en-US" smtClean="0"/>
              <a:t>114</a:t>
            </a:fld>
            <a:endParaRPr lang="en-US"/>
          </a:p>
        </p:txBody>
      </p:sp>
    </p:spTree>
    <p:extLst>
      <p:ext uri="{BB962C8B-B14F-4D97-AF65-F5344CB8AC3E}">
        <p14:creationId xmlns:p14="http://schemas.microsoft.com/office/powerpoint/2010/main" val="1705429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1" y="1808794"/>
            <a:ext cx="6583680" cy="4417437"/>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115</a:t>
            </a:fld>
            <a:endParaRPr lang="en-US"/>
          </a:p>
        </p:txBody>
      </p:sp>
    </p:spTree>
    <p:extLst>
      <p:ext uri="{BB962C8B-B14F-4D97-AF65-F5344CB8AC3E}">
        <p14:creationId xmlns:p14="http://schemas.microsoft.com/office/powerpoint/2010/main" val="293703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067" y="2091378"/>
            <a:ext cx="6129866" cy="4282698"/>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116</a:t>
            </a:fld>
            <a:endParaRPr lang="en-US"/>
          </a:p>
        </p:txBody>
      </p:sp>
    </p:spTree>
    <p:extLst>
      <p:ext uri="{BB962C8B-B14F-4D97-AF65-F5344CB8AC3E}">
        <p14:creationId xmlns:p14="http://schemas.microsoft.com/office/powerpoint/2010/main" val="24531679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a:xfrm>
            <a:off x="1981200" y="2122067"/>
            <a:ext cx="8229600" cy="4210407"/>
          </a:xfrm>
        </p:spPr>
        <p:txBody>
          <a:bodyPr>
            <a:normAutofit/>
          </a:bodyPr>
          <a:lstStyle/>
          <a:p>
            <a:pPr marL="400050"/>
            <a:r>
              <a:rPr lang="en-GB" dirty="0"/>
              <a:t>Other correlation techniques do not assume a linear relationship</a:t>
            </a:r>
          </a:p>
          <a:p>
            <a:pPr marL="400050"/>
            <a:r>
              <a:rPr lang="en-GB" dirty="0"/>
              <a:t>For example, Spearman’s correlation:</a:t>
            </a:r>
          </a:p>
          <a:p>
            <a:pPr marL="800100" lvl="1"/>
            <a:r>
              <a:rPr lang="en-GB" dirty="0"/>
              <a:t>Only considers whether relationship is increasing or decreasing monotonically</a:t>
            </a:r>
          </a:p>
          <a:p>
            <a:pPr marL="800100" lvl="1"/>
            <a:r>
              <a:rPr lang="en-GB" dirty="0"/>
              <a:t>Can also use ordinal-level variables</a:t>
            </a:r>
          </a:p>
          <a:p>
            <a:pPr marL="800100" lvl="1"/>
            <a:r>
              <a:rPr lang="en-GB" dirty="0"/>
              <a:t>Coefficient is ‘rho’ and is bounded between –1 and 1; and interpreted the same as past measures</a:t>
            </a:r>
          </a:p>
        </p:txBody>
      </p:sp>
      <p:sp>
        <p:nvSpPr>
          <p:cNvPr id="2" name="Slide Number Placeholder 1"/>
          <p:cNvSpPr>
            <a:spLocks noGrp="1"/>
          </p:cNvSpPr>
          <p:nvPr>
            <p:ph type="sldNum" sz="quarter" idx="12"/>
          </p:nvPr>
        </p:nvSpPr>
        <p:spPr/>
        <p:txBody>
          <a:bodyPr/>
          <a:lstStyle/>
          <a:p>
            <a:fld id="{C439CF85-8457-400C-A4F9-DC61A400AE11}" type="slidenum">
              <a:rPr lang="en-US" smtClean="0"/>
              <a:t>117</a:t>
            </a:fld>
            <a:endParaRPr lang="en-US"/>
          </a:p>
        </p:txBody>
      </p:sp>
    </p:spTree>
    <p:extLst>
      <p:ext uri="{BB962C8B-B14F-4D97-AF65-F5344CB8AC3E}">
        <p14:creationId xmlns:p14="http://schemas.microsoft.com/office/powerpoint/2010/main" val="46477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 markdown</a:t>
            </a:r>
          </a:p>
        </p:txBody>
      </p:sp>
      <p:sp>
        <p:nvSpPr>
          <p:cNvPr id="5" name="Content Placeholder 4"/>
          <p:cNvSpPr>
            <a:spLocks noGrp="1"/>
          </p:cNvSpPr>
          <p:nvPr>
            <p:ph idx="1"/>
          </p:nvPr>
        </p:nvSpPr>
        <p:spPr/>
        <p:txBody>
          <a:bodyPr>
            <a:normAutofit/>
          </a:bodyPr>
          <a:lstStyle/>
          <a:p>
            <a:r>
              <a:rPr lang="en-GB" sz="2800" dirty="0"/>
              <a:t>Combines R code and output with text in one document</a:t>
            </a:r>
          </a:p>
          <a:p>
            <a:r>
              <a:rPr lang="en-GB" sz="2800" dirty="0"/>
              <a:t>Can use to create Word &amp; PDF documents (as well as websites, interactive documents, etc.)</a:t>
            </a:r>
          </a:p>
          <a:p>
            <a:r>
              <a:rPr lang="en-GB" sz="2800" dirty="0"/>
              <a:t>Instead of .R file, it is .</a:t>
            </a:r>
            <a:r>
              <a:rPr lang="en-GB" sz="2800" dirty="0" err="1"/>
              <a:t>Rmd</a:t>
            </a:r>
            <a:r>
              <a:rPr lang="en-GB" sz="2800" dirty="0"/>
              <a:t> file in </a:t>
            </a:r>
            <a:r>
              <a:rPr lang="en-GB" sz="2800" dirty="0" err="1"/>
              <a:t>Rstudio</a:t>
            </a:r>
            <a:endParaRPr lang="en-GB" sz="2800" dirty="0"/>
          </a:p>
          <a:p>
            <a:r>
              <a:rPr lang="en-GB" sz="2800" dirty="0"/>
              <a:t>Worth the effort in learning!</a:t>
            </a:r>
          </a:p>
        </p:txBody>
      </p:sp>
      <p:sp>
        <p:nvSpPr>
          <p:cNvPr id="2" name="Slide Number Placeholder 1"/>
          <p:cNvSpPr>
            <a:spLocks noGrp="1"/>
          </p:cNvSpPr>
          <p:nvPr>
            <p:ph type="sldNum" sz="quarter" idx="12"/>
          </p:nvPr>
        </p:nvSpPr>
        <p:spPr/>
        <p:txBody>
          <a:bodyPr/>
          <a:lstStyle/>
          <a:p>
            <a:fld id="{C439CF85-8457-400C-A4F9-DC61A400AE11}" type="slidenum">
              <a:rPr lang="en-US" smtClean="0"/>
              <a:t>12</a:t>
            </a:fld>
            <a:endParaRPr lang="en-US"/>
          </a:p>
        </p:txBody>
      </p:sp>
    </p:spTree>
    <p:extLst>
      <p:ext uri="{BB962C8B-B14F-4D97-AF65-F5344CB8AC3E}">
        <p14:creationId xmlns:p14="http://schemas.microsoft.com/office/powerpoint/2010/main" val="2437028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4058259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188767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3988500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250911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Levels of measurement</a:t>
            </a:r>
          </a:p>
        </p:txBody>
      </p:sp>
      <p:sp>
        <p:nvSpPr>
          <p:cNvPr id="5" name="Content Placeholder 4"/>
          <p:cNvSpPr>
            <a:spLocks noGrp="1"/>
          </p:cNvSpPr>
          <p:nvPr>
            <p:ph idx="1"/>
          </p:nvPr>
        </p:nvSpPr>
        <p:spPr/>
        <p:txBody>
          <a:bodyPr>
            <a:noAutofit/>
          </a:bodyPr>
          <a:lstStyle/>
          <a:p>
            <a:r>
              <a:rPr lang="en-GB" dirty="0"/>
              <a:t>Determines the appropriate types of statistics and modelling for analysing variables </a:t>
            </a:r>
          </a:p>
          <a:p>
            <a:r>
              <a:rPr lang="en-GB" dirty="0"/>
              <a:t>Four levels:</a:t>
            </a:r>
          </a:p>
          <a:p>
            <a:pPr lvl="1"/>
            <a:r>
              <a:rPr lang="en-GB" dirty="0"/>
              <a:t>Nominal – categorical variables with no order to the values</a:t>
            </a:r>
          </a:p>
          <a:p>
            <a:pPr lvl="1"/>
            <a:r>
              <a:rPr lang="en-GB" dirty="0"/>
              <a:t>Ordinal – categorical variables with order to the values, but difference between values is meaningless</a:t>
            </a:r>
          </a:p>
          <a:p>
            <a:pPr lvl="1"/>
            <a:r>
              <a:rPr lang="en-GB" dirty="0"/>
              <a:t>Interval -  variables with order, difference between values matter, but 0 does not mean attribute does not exist</a:t>
            </a:r>
          </a:p>
          <a:p>
            <a:pPr lvl="1"/>
            <a:r>
              <a:rPr lang="en-GB" dirty="0"/>
              <a:t>Ratio – same as interval variables, but 0 means attribute does not exist</a:t>
            </a:r>
          </a:p>
          <a:p>
            <a:endParaRPr lang="en-GB" dirty="0"/>
          </a:p>
          <a:p>
            <a:endParaRPr lang="en-GB" dirty="0"/>
          </a:p>
          <a:p>
            <a:endParaRPr lang="en-GB"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sp>
        <p:nvSpPr>
          <p:cNvPr id="2" name="Slide Number Placeholder 1"/>
          <p:cNvSpPr>
            <a:spLocks noGrp="1"/>
          </p:cNvSpPr>
          <p:nvPr>
            <p:ph type="sldNum" sz="quarter" idx="12"/>
          </p:nvPr>
        </p:nvSpPr>
        <p:spPr/>
        <p:txBody>
          <a:bodyPr/>
          <a:lstStyle/>
          <a:p>
            <a:fld id="{C439CF85-8457-400C-A4F9-DC61A400AE11}" type="slidenum">
              <a:rPr lang="en-US" smtClean="0"/>
              <a:t>17</a:t>
            </a:fld>
            <a:endParaRPr lang="en-US"/>
          </a:p>
        </p:txBody>
      </p:sp>
    </p:spTree>
    <p:extLst>
      <p:ext uri="{BB962C8B-B14F-4D97-AF65-F5344CB8AC3E}">
        <p14:creationId xmlns:p14="http://schemas.microsoft.com/office/powerpoint/2010/main" val="2656616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Levels of measurement: examples</a:t>
            </a:r>
          </a:p>
        </p:txBody>
      </p:sp>
      <p:sp>
        <p:nvSpPr>
          <p:cNvPr id="5" name="Content Placeholder 4"/>
          <p:cNvSpPr>
            <a:spLocks noGrp="1"/>
          </p:cNvSpPr>
          <p:nvPr>
            <p:ph idx="1"/>
          </p:nvPr>
        </p:nvSpPr>
        <p:spPr/>
        <p:txBody>
          <a:bodyPr/>
          <a:lstStyle/>
          <a:p>
            <a:r>
              <a:rPr lang="en-GB" dirty="0"/>
              <a:t>Nominal-level variables: </a:t>
            </a:r>
          </a:p>
          <a:p>
            <a:pPr lvl="1"/>
            <a:r>
              <a:rPr lang="en-GB" dirty="0"/>
              <a:t>Gender</a:t>
            </a:r>
          </a:p>
          <a:p>
            <a:pPr lvl="1"/>
            <a:r>
              <a:rPr lang="en-GB" dirty="0"/>
              <a:t>Race</a:t>
            </a:r>
          </a:p>
          <a:p>
            <a:r>
              <a:rPr lang="en-GB" dirty="0"/>
              <a:t>Ordinal-level variables:</a:t>
            </a:r>
          </a:p>
          <a:p>
            <a:pPr lvl="1"/>
            <a:r>
              <a:rPr lang="en-GB" dirty="0"/>
              <a:t>Education level</a:t>
            </a:r>
          </a:p>
          <a:p>
            <a:pPr lvl="1"/>
            <a:r>
              <a:rPr lang="en-GB" dirty="0"/>
              <a:t>Approve/disapprove survey questions</a:t>
            </a:r>
          </a:p>
        </p:txBody>
      </p:sp>
      <p:sp>
        <p:nvSpPr>
          <p:cNvPr id="2" name="Slide Number Placeholder 1"/>
          <p:cNvSpPr>
            <a:spLocks noGrp="1"/>
          </p:cNvSpPr>
          <p:nvPr>
            <p:ph type="sldNum" sz="quarter" idx="12"/>
          </p:nvPr>
        </p:nvSpPr>
        <p:spPr/>
        <p:txBody>
          <a:bodyPr/>
          <a:lstStyle/>
          <a:p>
            <a:fld id="{C439CF85-8457-400C-A4F9-DC61A400AE11}" type="slidenum">
              <a:rPr lang="en-US" smtClean="0"/>
              <a:t>18</a:t>
            </a:fld>
            <a:endParaRPr lang="en-US"/>
          </a:p>
        </p:txBody>
      </p:sp>
    </p:spTree>
    <p:extLst>
      <p:ext uri="{BB962C8B-B14F-4D97-AF65-F5344CB8AC3E}">
        <p14:creationId xmlns:p14="http://schemas.microsoft.com/office/powerpoint/2010/main" val="3456928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Levels of measurement: examples</a:t>
            </a:r>
          </a:p>
        </p:txBody>
      </p:sp>
      <p:sp>
        <p:nvSpPr>
          <p:cNvPr id="5" name="Content Placeholder 4"/>
          <p:cNvSpPr>
            <a:spLocks noGrp="1"/>
          </p:cNvSpPr>
          <p:nvPr>
            <p:ph idx="1"/>
          </p:nvPr>
        </p:nvSpPr>
        <p:spPr/>
        <p:txBody>
          <a:bodyPr/>
          <a:lstStyle/>
          <a:p>
            <a:r>
              <a:rPr lang="en-GB" dirty="0"/>
              <a:t>Interval-level variables:</a:t>
            </a:r>
          </a:p>
          <a:p>
            <a:pPr lvl="1"/>
            <a:r>
              <a:rPr lang="en-GB" dirty="0"/>
              <a:t>Feeling thermometers</a:t>
            </a:r>
          </a:p>
          <a:p>
            <a:r>
              <a:rPr lang="en-GB" dirty="0"/>
              <a:t>Ratio-level variables:</a:t>
            </a:r>
          </a:p>
          <a:p>
            <a:pPr lvl="1"/>
            <a:r>
              <a:rPr lang="en-GB" dirty="0"/>
              <a:t>Raw income</a:t>
            </a:r>
          </a:p>
          <a:p>
            <a:pPr lvl="1"/>
            <a:r>
              <a:rPr lang="en-GB" dirty="0"/>
              <a:t>Number of murders	</a:t>
            </a:r>
          </a:p>
        </p:txBody>
      </p:sp>
      <p:sp>
        <p:nvSpPr>
          <p:cNvPr id="2" name="Slide Number Placeholder 1"/>
          <p:cNvSpPr>
            <a:spLocks noGrp="1"/>
          </p:cNvSpPr>
          <p:nvPr>
            <p:ph type="sldNum" sz="quarter" idx="12"/>
          </p:nvPr>
        </p:nvSpPr>
        <p:spPr/>
        <p:txBody>
          <a:bodyPr/>
          <a:lstStyle/>
          <a:p>
            <a:fld id="{C439CF85-8457-400C-A4F9-DC61A400AE11}" type="slidenum">
              <a:rPr lang="en-US" smtClean="0"/>
              <a:t>19</a:t>
            </a:fld>
            <a:endParaRPr lang="en-US"/>
          </a:p>
        </p:txBody>
      </p:sp>
    </p:spTree>
    <p:extLst>
      <p:ext uri="{BB962C8B-B14F-4D97-AF65-F5344CB8AC3E}">
        <p14:creationId xmlns:p14="http://schemas.microsoft.com/office/powerpoint/2010/main" val="291067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CB16-EBE5-4F20-971D-4CD5A16560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1E415-18F8-416D-9341-F806E8A242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1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Indexes and scales</a:t>
            </a:r>
          </a:p>
        </p:txBody>
      </p:sp>
      <p:sp>
        <p:nvSpPr>
          <p:cNvPr id="5" name="Content Placeholder 4"/>
          <p:cNvSpPr>
            <a:spLocks noGrp="1"/>
          </p:cNvSpPr>
          <p:nvPr>
            <p:ph idx="1"/>
          </p:nvPr>
        </p:nvSpPr>
        <p:spPr/>
        <p:txBody>
          <a:bodyPr>
            <a:normAutofit/>
          </a:bodyPr>
          <a:lstStyle/>
          <a:p>
            <a:r>
              <a:rPr lang="en-GB" dirty="0"/>
              <a:t>Indexes: combines several related items or variables to measure a complex social science concept</a:t>
            </a:r>
          </a:p>
          <a:p>
            <a:pPr lvl="1"/>
            <a:r>
              <a:rPr lang="en-GB" dirty="0"/>
              <a:t>Weights all items equally in final measure</a:t>
            </a:r>
          </a:p>
          <a:p>
            <a:r>
              <a:rPr lang="en-GB" dirty="0"/>
              <a:t>Scales: similar to indexes, but weights to reflect contribution of items/variables in final measure</a:t>
            </a:r>
          </a:p>
          <a:p>
            <a:pPr lvl="1"/>
            <a:r>
              <a:rPr lang="en-GB" dirty="0"/>
              <a:t>Likert-scale: most common</a:t>
            </a:r>
          </a:p>
          <a:p>
            <a:pPr lvl="1"/>
            <a:r>
              <a:rPr lang="en-GB" dirty="0"/>
              <a:t>Widely used in social and personal behaviour research (e.g., psychology)</a:t>
            </a:r>
          </a:p>
        </p:txBody>
      </p:sp>
      <p:sp>
        <p:nvSpPr>
          <p:cNvPr id="2" name="Slide Number Placeholder 1"/>
          <p:cNvSpPr>
            <a:spLocks noGrp="1"/>
          </p:cNvSpPr>
          <p:nvPr>
            <p:ph type="sldNum" sz="quarter" idx="12"/>
          </p:nvPr>
        </p:nvSpPr>
        <p:spPr/>
        <p:txBody>
          <a:bodyPr/>
          <a:lstStyle/>
          <a:p>
            <a:fld id="{C439CF85-8457-400C-A4F9-DC61A400AE11}" type="slidenum">
              <a:rPr lang="en-US" smtClean="0"/>
              <a:t>20</a:t>
            </a:fld>
            <a:endParaRPr lang="en-US"/>
          </a:p>
        </p:txBody>
      </p:sp>
    </p:spTree>
    <p:extLst>
      <p:ext uri="{BB962C8B-B14F-4D97-AF65-F5344CB8AC3E}">
        <p14:creationId xmlns:p14="http://schemas.microsoft.com/office/powerpoint/2010/main" val="59345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labelling</a:t>
            </a:r>
          </a:p>
        </p:txBody>
      </p:sp>
      <p:sp>
        <p:nvSpPr>
          <p:cNvPr id="5" name="Content Placeholder 4"/>
          <p:cNvSpPr>
            <a:spLocks noGrp="1"/>
          </p:cNvSpPr>
          <p:nvPr>
            <p:ph idx="1"/>
          </p:nvPr>
        </p:nvSpPr>
        <p:spPr/>
        <p:txBody>
          <a:bodyPr/>
          <a:lstStyle/>
          <a:p>
            <a:r>
              <a:rPr lang="en-GB" dirty="0"/>
              <a:t>Labelling variables:</a:t>
            </a:r>
          </a:p>
          <a:p>
            <a:pPr lvl="1"/>
            <a:r>
              <a:rPr lang="en-GB" dirty="0"/>
              <a:t>Best to have variable name be meaningful, so don’t require a label</a:t>
            </a:r>
          </a:p>
          <a:p>
            <a:pPr lvl="2"/>
            <a:r>
              <a:rPr lang="en-GB" dirty="0"/>
              <a:t>For example, “income” instead of “</a:t>
            </a:r>
            <a:r>
              <a:rPr lang="en-GB" dirty="0" err="1"/>
              <a:t>incR</a:t>
            </a:r>
            <a:r>
              <a:rPr lang="en-GB" dirty="0"/>
              <a:t>”…</a:t>
            </a:r>
          </a:p>
          <a:p>
            <a:r>
              <a:rPr lang="en-GB" dirty="0"/>
              <a:t>Labelling variable values:</a:t>
            </a:r>
          </a:p>
          <a:p>
            <a:pPr lvl="1"/>
            <a:r>
              <a:rPr lang="en-GB" dirty="0"/>
              <a:t>Informative for self-understanding of variables</a:t>
            </a:r>
          </a:p>
          <a:p>
            <a:pPr lvl="1"/>
            <a:r>
              <a:rPr lang="en-GB" dirty="0"/>
              <a:t>Important for plotting and graphing</a:t>
            </a:r>
          </a:p>
          <a:p>
            <a:pPr lvl="1"/>
            <a:r>
              <a:rPr lang="en-GB" dirty="0"/>
              <a:t>Can do in R with </a:t>
            </a:r>
            <a:r>
              <a:rPr lang="en-GB" i="1" dirty="0"/>
              <a:t>car()</a:t>
            </a:r>
            <a:r>
              <a:rPr lang="en-GB" dirty="0"/>
              <a:t> and </a:t>
            </a:r>
            <a:r>
              <a:rPr lang="en-GB" i="1" dirty="0" err="1"/>
              <a:t>plyr</a:t>
            </a:r>
            <a:r>
              <a:rPr lang="en-GB" i="1" dirty="0"/>
              <a:t>()</a:t>
            </a:r>
            <a:r>
              <a:rPr lang="en-GB" dirty="0"/>
              <a:t> packages</a:t>
            </a:r>
          </a:p>
        </p:txBody>
      </p:sp>
      <p:sp>
        <p:nvSpPr>
          <p:cNvPr id="2" name="Slide Number Placeholder 1"/>
          <p:cNvSpPr>
            <a:spLocks noGrp="1"/>
          </p:cNvSpPr>
          <p:nvPr>
            <p:ph type="sldNum" sz="quarter" idx="12"/>
          </p:nvPr>
        </p:nvSpPr>
        <p:spPr/>
        <p:txBody>
          <a:bodyPr/>
          <a:lstStyle/>
          <a:p>
            <a:fld id="{C439CF85-8457-400C-A4F9-DC61A400AE11}" type="slidenum">
              <a:rPr lang="en-US" smtClean="0"/>
              <a:t>21</a:t>
            </a:fld>
            <a:endParaRPr lang="en-US"/>
          </a:p>
        </p:txBody>
      </p:sp>
    </p:spTree>
    <p:extLst>
      <p:ext uri="{BB962C8B-B14F-4D97-AF65-F5344CB8AC3E}">
        <p14:creationId xmlns:p14="http://schemas.microsoft.com/office/powerpoint/2010/main" val="14380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reverse recoding </a:t>
            </a:r>
          </a:p>
        </p:txBody>
      </p:sp>
      <p:sp>
        <p:nvSpPr>
          <p:cNvPr id="5" name="Content Placeholder 4"/>
          <p:cNvSpPr>
            <a:spLocks noGrp="1"/>
          </p:cNvSpPr>
          <p:nvPr>
            <p:ph idx="1"/>
          </p:nvPr>
        </p:nvSpPr>
        <p:spPr/>
        <p:txBody>
          <a:bodyPr>
            <a:normAutofit/>
          </a:bodyPr>
          <a:lstStyle/>
          <a:p>
            <a:r>
              <a:rPr lang="en-GB" dirty="0"/>
              <a:t>Sometimes variables are coded in less intuitive and useful ways</a:t>
            </a:r>
          </a:p>
          <a:p>
            <a:pPr lvl="1"/>
            <a:r>
              <a:rPr lang="en-GB" dirty="0"/>
              <a:t>For example,</a:t>
            </a:r>
          </a:p>
          <a:p>
            <a:pPr lvl="2"/>
            <a:r>
              <a:rPr lang="en-GB" dirty="0"/>
              <a:t>We need to have all variables in a scale have the same direction of values</a:t>
            </a:r>
          </a:p>
          <a:p>
            <a:pPr lvl="2"/>
            <a:r>
              <a:rPr lang="en-GB" dirty="0"/>
              <a:t>Or, as a variable’s values get larger, the attribute is actually decreasing:</a:t>
            </a:r>
          </a:p>
          <a:p>
            <a:pPr lvl="3"/>
            <a:r>
              <a:rPr lang="en-GB" dirty="0"/>
              <a:t>“1 = greatly increase immigration” … “5 = greatly decrease immigration”</a:t>
            </a:r>
          </a:p>
        </p:txBody>
      </p:sp>
      <p:sp>
        <p:nvSpPr>
          <p:cNvPr id="2" name="Slide Number Placeholder 1"/>
          <p:cNvSpPr>
            <a:spLocks noGrp="1"/>
          </p:cNvSpPr>
          <p:nvPr>
            <p:ph type="sldNum" sz="quarter" idx="12"/>
          </p:nvPr>
        </p:nvSpPr>
        <p:spPr/>
        <p:txBody>
          <a:bodyPr/>
          <a:lstStyle/>
          <a:p>
            <a:fld id="{C439CF85-8457-400C-A4F9-DC61A400AE11}" type="slidenum">
              <a:rPr lang="en-US" smtClean="0"/>
              <a:t>22</a:t>
            </a:fld>
            <a:endParaRPr lang="en-US"/>
          </a:p>
        </p:txBody>
      </p:sp>
    </p:spTree>
    <p:extLst>
      <p:ext uri="{BB962C8B-B14F-4D97-AF65-F5344CB8AC3E}">
        <p14:creationId xmlns:p14="http://schemas.microsoft.com/office/powerpoint/2010/main" val="77051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reverse recoding </a:t>
            </a:r>
          </a:p>
        </p:txBody>
      </p:sp>
      <p:sp>
        <p:nvSpPr>
          <p:cNvPr id="5" name="Content Placeholder 4"/>
          <p:cNvSpPr>
            <a:spLocks noGrp="1"/>
          </p:cNvSpPr>
          <p:nvPr>
            <p:ph idx="1"/>
          </p:nvPr>
        </p:nvSpPr>
        <p:spPr/>
        <p:txBody>
          <a:bodyPr>
            <a:normAutofit/>
          </a:bodyPr>
          <a:lstStyle/>
          <a:p>
            <a:pPr lvl="2"/>
            <a:r>
              <a:rPr lang="en-GB" dirty="0"/>
              <a:t>Or, we want a set of variables’ values to indicate the same direction</a:t>
            </a:r>
          </a:p>
          <a:p>
            <a:r>
              <a:rPr lang="en-GB" dirty="0"/>
              <a:t>To fix the problem, we reverse recode the values; flip the values</a:t>
            </a:r>
          </a:p>
        </p:txBody>
      </p:sp>
      <p:sp>
        <p:nvSpPr>
          <p:cNvPr id="2" name="Slide Number Placeholder 1"/>
          <p:cNvSpPr>
            <a:spLocks noGrp="1"/>
          </p:cNvSpPr>
          <p:nvPr>
            <p:ph type="sldNum" sz="quarter" idx="12"/>
          </p:nvPr>
        </p:nvSpPr>
        <p:spPr/>
        <p:txBody>
          <a:bodyPr/>
          <a:lstStyle/>
          <a:p>
            <a:fld id="{C439CF85-8457-400C-A4F9-DC61A400AE11}" type="slidenum">
              <a:rPr lang="en-US" smtClean="0"/>
              <a:t>23</a:t>
            </a:fld>
            <a:endParaRPr lang="en-US"/>
          </a:p>
        </p:txBody>
      </p:sp>
    </p:spTree>
    <p:extLst>
      <p:ext uri="{BB962C8B-B14F-4D97-AF65-F5344CB8AC3E}">
        <p14:creationId xmlns:p14="http://schemas.microsoft.com/office/powerpoint/2010/main" val="31761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collapsing </a:t>
            </a:r>
          </a:p>
        </p:txBody>
      </p:sp>
      <p:sp>
        <p:nvSpPr>
          <p:cNvPr id="5" name="Content Placeholder 4"/>
          <p:cNvSpPr>
            <a:spLocks noGrp="1"/>
          </p:cNvSpPr>
          <p:nvPr>
            <p:ph idx="1"/>
          </p:nvPr>
        </p:nvSpPr>
        <p:spPr/>
        <p:txBody>
          <a:bodyPr>
            <a:normAutofit/>
          </a:bodyPr>
          <a:lstStyle/>
          <a:p>
            <a:r>
              <a:rPr lang="en-GB" dirty="0"/>
              <a:t>Involves taking a variable with many values and recoding to only have a few</a:t>
            </a:r>
          </a:p>
          <a:p>
            <a:pPr lvl="1"/>
            <a:r>
              <a:rPr lang="en-GB" dirty="0"/>
              <a:t>Generally, prefer to not collapse, but may need to for analysis or presentation purposes</a:t>
            </a:r>
          </a:p>
          <a:p>
            <a:r>
              <a:rPr lang="en-GB" dirty="0"/>
              <a:t>Best if collapsed version has equal number of categories from original variable</a:t>
            </a:r>
          </a:p>
          <a:p>
            <a:pPr lvl="1"/>
            <a:r>
              <a:rPr lang="en-GB" dirty="0"/>
              <a:t>For example,</a:t>
            </a:r>
          </a:p>
          <a:p>
            <a:pPr lvl="2"/>
            <a:r>
              <a:rPr lang="en-GB" dirty="0"/>
              <a:t>Collapse age in years to age by categories</a:t>
            </a:r>
          </a:p>
          <a:p>
            <a:pPr lvl="3"/>
            <a:r>
              <a:rPr lang="en-GB" dirty="0"/>
              <a:t>1–10, 11–20, 21–30,…</a:t>
            </a:r>
          </a:p>
        </p:txBody>
      </p:sp>
      <p:sp>
        <p:nvSpPr>
          <p:cNvPr id="2" name="Slide Number Placeholder 1"/>
          <p:cNvSpPr>
            <a:spLocks noGrp="1"/>
          </p:cNvSpPr>
          <p:nvPr>
            <p:ph type="sldNum" sz="quarter" idx="12"/>
          </p:nvPr>
        </p:nvSpPr>
        <p:spPr/>
        <p:txBody>
          <a:bodyPr/>
          <a:lstStyle/>
          <a:p>
            <a:fld id="{C439CF85-8457-400C-A4F9-DC61A400AE11}" type="slidenum">
              <a:rPr lang="en-US" smtClean="0"/>
              <a:t>24</a:t>
            </a:fld>
            <a:endParaRPr lang="en-US"/>
          </a:p>
        </p:txBody>
      </p:sp>
    </p:spTree>
    <p:extLst>
      <p:ext uri="{BB962C8B-B14F-4D97-AF65-F5344CB8AC3E}">
        <p14:creationId xmlns:p14="http://schemas.microsoft.com/office/powerpoint/2010/main" val="247975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dummy/indicator variables</a:t>
            </a:r>
          </a:p>
        </p:txBody>
      </p:sp>
      <p:sp>
        <p:nvSpPr>
          <p:cNvPr id="5" name="Content Placeholder 4"/>
          <p:cNvSpPr>
            <a:spLocks noGrp="1"/>
          </p:cNvSpPr>
          <p:nvPr>
            <p:ph idx="1"/>
          </p:nvPr>
        </p:nvSpPr>
        <p:spPr/>
        <p:txBody>
          <a:bodyPr>
            <a:normAutofit/>
          </a:bodyPr>
          <a:lstStyle/>
          <a:p>
            <a:r>
              <a:rPr lang="en-GB" dirty="0"/>
              <a:t>Nominal-level variable with only two values – 0 and 1</a:t>
            </a:r>
          </a:p>
          <a:p>
            <a:r>
              <a:rPr lang="en-GB" dirty="0"/>
              <a:t>“1” indicates attribute is present, “0” indicates attribute is not present</a:t>
            </a:r>
          </a:p>
          <a:p>
            <a:pPr lvl="1"/>
            <a:r>
              <a:rPr lang="en-GB" dirty="0"/>
              <a:t>For example, a variable called </a:t>
            </a:r>
            <a:r>
              <a:rPr lang="en-GB" i="1" dirty="0"/>
              <a:t>female</a:t>
            </a:r>
            <a:r>
              <a:rPr lang="en-GB" dirty="0"/>
              <a:t>, where “1 = respondent is female” and “0 = respondent is male”</a:t>
            </a:r>
          </a:p>
          <a:p>
            <a:r>
              <a:rPr lang="en-GB" dirty="0"/>
              <a:t>Often, we must dummy nominal variables with multiple categories; many analysis techniques assume order to values</a:t>
            </a:r>
          </a:p>
        </p:txBody>
      </p:sp>
      <p:sp>
        <p:nvSpPr>
          <p:cNvPr id="2" name="Slide Number Placeholder 1"/>
          <p:cNvSpPr>
            <a:spLocks noGrp="1"/>
          </p:cNvSpPr>
          <p:nvPr>
            <p:ph type="sldNum" sz="quarter" idx="12"/>
          </p:nvPr>
        </p:nvSpPr>
        <p:spPr/>
        <p:txBody>
          <a:bodyPr/>
          <a:lstStyle/>
          <a:p>
            <a:fld id="{C439CF85-8457-400C-A4F9-DC61A400AE11}" type="slidenum">
              <a:rPr lang="en-US" smtClean="0"/>
              <a:t>25</a:t>
            </a:fld>
            <a:endParaRPr lang="en-US"/>
          </a:p>
        </p:txBody>
      </p:sp>
    </p:spTree>
    <p:extLst>
      <p:ext uri="{BB962C8B-B14F-4D97-AF65-F5344CB8AC3E}">
        <p14:creationId xmlns:p14="http://schemas.microsoft.com/office/powerpoint/2010/main" val="169484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Recoding variables: dummy/indicator variables</a:t>
            </a:r>
          </a:p>
        </p:txBody>
      </p:sp>
      <p:sp>
        <p:nvSpPr>
          <p:cNvPr id="5" name="Content Placeholder 4"/>
          <p:cNvSpPr>
            <a:spLocks noGrp="1"/>
          </p:cNvSpPr>
          <p:nvPr>
            <p:ph idx="1"/>
          </p:nvPr>
        </p:nvSpPr>
        <p:spPr/>
        <p:txBody>
          <a:bodyPr>
            <a:normAutofit/>
          </a:bodyPr>
          <a:lstStyle/>
          <a:p>
            <a:r>
              <a:rPr lang="en-GB" dirty="0"/>
              <a:t>For example, using US region variable</a:t>
            </a:r>
          </a:p>
          <a:p>
            <a:pPr lvl="1"/>
            <a:r>
              <a:rPr lang="en-GB" dirty="0"/>
              <a:t>Single dummy variable: </a:t>
            </a:r>
            <a:r>
              <a:rPr lang="en-GB" i="1" dirty="0"/>
              <a:t>south</a:t>
            </a:r>
            <a:r>
              <a:rPr lang="en-GB" dirty="0"/>
              <a:t>,</a:t>
            </a:r>
            <a:r>
              <a:rPr lang="en-GB" i="1" dirty="0"/>
              <a:t> </a:t>
            </a:r>
            <a:r>
              <a:rPr lang="en-GB" dirty="0"/>
              <a:t>“1 = US south”, “0 = rest of US”</a:t>
            </a:r>
          </a:p>
          <a:p>
            <a:pPr lvl="1"/>
            <a:r>
              <a:rPr lang="en-GB" dirty="0"/>
              <a:t>Several dummy variables: </a:t>
            </a:r>
            <a:r>
              <a:rPr lang="en-GB" i="1" dirty="0"/>
              <a:t>south</a:t>
            </a:r>
            <a:r>
              <a:rPr lang="en-GB" dirty="0"/>
              <a:t>, “1 = US South”, “0 = rest of US”; </a:t>
            </a:r>
            <a:r>
              <a:rPr lang="en-GB" i="1" dirty="0"/>
              <a:t>northeast</a:t>
            </a:r>
            <a:r>
              <a:rPr lang="en-GB" dirty="0"/>
              <a:t>, “1 = US Northeast”, “0 = rest of US”; </a:t>
            </a:r>
            <a:r>
              <a:rPr lang="en-GB" i="1" dirty="0"/>
              <a:t>west</a:t>
            </a:r>
            <a:r>
              <a:rPr lang="en-GB" dirty="0"/>
              <a:t>, “1 = US west”, “0 = rest of US”</a:t>
            </a:r>
          </a:p>
          <a:p>
            <a:pPr lvl="1"/>
            <a:r>
              <a:rPr lang="en-GB" dirty="0"/>
              <a:t>Complete dummying: create dummy variables for all values except one (which serves as the comparison group)</a:t>
            </a:r>
          </a:p>
        </p:txBody>
      </p:sp>
      <p:sp>
        <p:nvSpPr>
          <p:cNvPr id="2" name="Slide Number Placeholder 1"/>
          <p:cNvSpPr>
            <a:spLocks noGrp="1"/>
          </p:cNvSpPr>
          <p:nvPr>
            <p:ph type="sldNum" sz="quarter" idx="12"/>
          </p:nvPr>
        </p:nvSpPr>
        <p:spPr/>
        <p:txBody>
          <a:bodyPr/>
          <a:lstStyle/>
          <a:p>
            <a:fld id="{C439CF85-8457-400C-A4F9-DC61A400AE11}" type="slidenum">
              <a:rPr lang="en-US" smtClean="0"/>
              <a:t>26</a:t>
            </a:fld>
            <a:endParaRPr lang="en-US"/>
          </a:p>
        </p:txBody>
      </p:sp>
    </p:spTree>
    <p:extLst>
      <p:ext uri="{BB962C8B-B14F-4D97-AF65-F5344CB8AC3E}">
        <p14:creationId xmlns:p14="http://schemas.microsoft.com/office/powerpoint/2010/main" val="3502210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Recording variables: transformations</a:t>
            </a:r>
          </a:p>
        </p:txBody>
      </p:sp>
      <p:sp>
        <p:nvSpPr>
          <p:cNvPr id="5" name="Content Placeholder 4"/>
          <p:cNvSpPr>
            <a:spLocks noGrp="1"/>
          </p:cNvSpPr>
          <p:nvPr>
            <p:ph idx="1"/>
          </p:nvPr>
        </p:nvSpPr>
        <p:spPr/>
        <p:txBody>
          <a:bodyPr>
            <a:normAutofit/>
          </a:bodyPr>
          <a:lstStyle/>
          <a:p>
            <a:r>
              <a:rPr lang="en-GB" dirty="0"/>
              <a:t>Sometimes need to arithmetically transform variables for statistical or substantive reasons</a:t>
            </a:r>
          </a:p>
          <a:p>
            <a:pPr lvl="1"/>
            <a:r>
              <a:rPr lang="en-GB" dirty="0"/>
              <a:t>This includes squaring, cubing, natural log, etc.</a:t>
            </a:r>
          </a:p>
          <a:p>
            <a:r>
              <a:rPr lang="en-GB" dirty="0"/>
              <a:t>Can perform transformations by creating new variables:</a:t>
            </a:r>
          </a:p>
          <a:p>
            <a:pPr lvl="1"/>
            <a:r>
              <a:rPr lang="en-GB" i="1" dirty="0"/>
              <a:t>Age-squared = age*age</a:t>
            </a:r>
          </a:p>
          <a:p>
            <a:r>
              <a:rPr lang="en-GB" dirty="0"/>
              <a:t>Can also use the </a:t>
            </a:r>
            <a:r>
              <a:rPr lang="en-GB" i="1" dirty="0"/>
              <a:t>I() </a:t>
            </a:r>
            <a:r>
              <a:rPr lang="en-GB" dirty="0"/>
              <a:t>function in R; carries out transformation without creating a new variable</a:t>
            </a:r>
          </a:p>
          <a:p>
            <a:pPr lvl="1"/>
            <a:r>
              <a:rPr lang="en-GB" i="1" dirty="0"/>
              <a:t>I(age^2)</a:t>
            </a:r>
          </a:p>
        </p:txBody>
      </p:sp>
      <p:sp>
        <p:nvSpPr>
          <p:cNvPr id="2" name="Slide Number Placeholder 1"/>
          <p:cNvSpPr>
            <a:spLocks noGrp="1"/>
          </p:cNvSpPr>
          <p:nvPr>
            <p:ph type="sldNum" sz="quarter" idx="12"/>
          </p:nvPr>
        </p:nvSpPr>
        <p:spPr/>
        <p:txBody>
          <a:bodyPr/>
          <a:lstStyle/>
          <a:p>
            <a:fld id="{C439CF85-8457-400C-A4F9-DC61A400AE11}" type="slidenum">
              <a:rPr lang="en-US" smtClean="0"/>
              <a:t>27</a:t>
            </a:fld>
            <a:endParaRPr lang="en-US"/>
          </a:p>
        </p:txBody>
      </p:sp>
    </p:spTree>
    <p:extLst>
      <p:ext uri="{BB962C8B-B14F-4D97-AF65-F5344CB8AC3E}">
        <p14:creationId xmlns:p14="http://schemas.microsoft.com/office/powerpoint/2010/main" val="1094163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Vector = one-dimensional collection of data, can be a row OR column.</a:t>
            </a: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Data Frame = a type of matrix. Think of it like an excel file. </a:t>
            </a: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Matrix = combination of columns and rows. At least 1 of each. </a:t>
            </a: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Data sets are most often organized with variables in columns (ID number, age, evaluation of President’s performance, etc.) and unit of analysis (people, organizations, observations) in the rows.</a:t>
            </a:r>
          </a:p>
          <a:p>
            <a:pPr marL="91440" marR="0" lvl="0" indent="-91440" algn="l" defTabSz="914400" rtl="0" eaLnBrk="1" fontAlgn="auto" latinLnBrk="0" hangingPunct="1">
              <a:lnSpc>
                <a:spcPct val="90000"/>
              </a:lnSpc>
              <a:spcBef>
                <a:spcPts val="1200"/>
              </a:spcBef>
              <a:spcAft>
                <a:spcPts val="200"/>
              </a:spcAft>
              <a:buClr>
                <a:srgbClr val="4A66AC"/>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5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Not a form of measurement</a:t>
            </a:r>
          </a:p>
        </p:txBody>
      </p:sp>
    </p:spTree>
    <p:extLst>
      <p:ext uri="{BB962C8B-B14F-4D97-AF65-F5344CB8AC3E}">
        <p14:creationId xmlns:p14="http://schemas.microsoft.com/office/powerpoint/2010/main" val="427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lnSpcReduction="10000"/>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Not a form of measurement</a:t>
            </a:r>
          </a:p>
        </p:txBody>
      </p:sp>
    </p:spTree>
    <p:extLst>
      <p:ext uri="{BB962C8B-B14F-4D97-AF65-F5344CB8AC3E}">
        <p14:creationId xmlns:p14="http://schemas.microsoft.com/office/powerpoint/2010/main" val="4181290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2971677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125429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fontScale="92500"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C963-9721-4C21-924C-1C2435CDFF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C9A58-0160-4137-AD8D-976749E5CBC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E405436-5CAD-4A66-A917-781A84928EF1}"/>
              </a:ext>
            </a:extLst>
          </p:cNvPr>
          <p:cNvPicPr>
            <a:picLocks noChangeAspect="1"/>
          </p:cNvPicPr>
          <p:nvPr/>
        </p:nvPicPr>
        <p:blipFill>
          <a:blip r:embed="rId2"/>
          <a:stretch>
            <a:fillRect/>
          </a:stretch>
        </p:blipFill>
        <p:spPr>
          <a:xfrm>
            <a:off x="2212151" y="1492169"/>
            <a:ext cx="6772275" cy="4267200"/>
          </a:xfrm>
          <a:prstGeom prst="rect">
            <a:avLst/>
          </a:prstGeom>
        </p:spPr>
      </p:pic>
    </p:spTree>
    <p:extLst>
      <p:ext uri="{BB962C8B-B14F-4D97-AF65-F5344CB8AC3E}">
        <p14:creationId xmlns:p14="http://schemas.microsoft.com/office/powerpoint/2010/main" val="322995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class(ANES$V161342)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table(ANES$V161342)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ANES$gender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&lt;- recode(ANES$V161342, "1='0.Male';2='1.Female'; else=NA")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attr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ANES$gender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"value") &lt;- abs((1-as.numeric(</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ANES$gender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numeric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table(</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ANES$gender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attributes(</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ANES$gender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86494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Descriptive Statistics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84176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Frequency distributions and tables</a:t>
            </a:r>
          </a:p>
        </p:txBody>
      </p:sp>
      <p:sp>
        <p:nvSpPr>
          <p:cNvPr id="5" name="Content Placeholder 4"/>
          <p:cNvSpPr>
            <a:spLocks noGrp="1"/>
          </p:cNvSpPr>
          <p:nvPr>
            <p:ph idx="1"/>
          </p:nvPr>
        </p:nvSpPr>
        <p:spPr/>
        <p:txBody>
          <a:bodyPr>
            <a:normAutofit/>
          </a:bodyPr>
          <a:lstStyle/>
          <a:p>
            <a:r>
              <a:rPr lang="en-GB" dirty="0"/>
              <a:t>Frequency distribution: </a:t>
            </a:r>
          </a:p>
          <a:p>
            <a:pPr lvl="1"/>
            <a:r>
              <a:rPr lang="en-GB" dirty="0"/>
              <a:t>Tells us how many observations are at different values of a variable</a:t>
            </a:r>
          </a:p>
          <a:p>
            <a:r>
              <a:rPr lang="en-GB" dirty="0"/>
              <a:t>Frequency table:</a:t>
            </a:r>
          </a:p>
          <a:p>
            <a:pPr lvl="1"/>
            <a:r>
              <a:rPr lang="en-GB" dirty="0"/>
              <a:t>Summarizes a frequency distribution in an easy-to-understand presentation</a:t>
            </a:r>
          </a:p>
          <a:p>
            <a:r>
              <a:rPr lang="en-GB" dirty="0"/>
              <a:t>In 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80" y="3253271"/>
            <a:ext cx="4925120" cy="3062059"/>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50</a:t>
            </a:fld>
            <a:endParaRPr lang="en-US"/>
          </a:p>
        </p:txBody>
      </p:sp>
    </p:spTree>
    <p:extLst>
      <p:ext uri="{BB962C8B-B14F-4D97-AF65-F5344CB8AC3E}">
        <p14:creationId xmlns:p14="http://schemas.microsoft.com/office/powerpoint/2010/main" val="102659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central tendency</a:t>
            </a:r>
          </a:p>
        </p:txBody>
      </p:sp>
      <p:sp>
        <p:nvSpPr>
          <p:cNvPr id="5" name="Content Placeholder 4"/>
          <p:cNvSpPr>
            <a:spLocks noGrp="1"/>
          </p:cNvSpPr>
          <p:nvPr>
            <p:ph idx="1"/>
          </p:nvPr>
        </p:nvSpPr>
        <p:spPr/>
        <p:txBody>
          <a:bodyPr/>
          <a:lstStyle/>
          <a:p>
            <a:r>
              <a:rPr lang="en-GB" dirty="0"/>
              <a:t>Measures of central tendency convey what the </a:t>
            </a:r>
            <a:r>
              <a:rPr lang="en-GB" i="1" dirty="0"/>
              <a:t>typical</a:t>
            </a:r>
            <a:r>
              <a:rPr lang="en-GB" dirty="0"/>
              <a:t> case looks like.</a:t>
            </a:r>
          </a:p>
          <a:p>
            <a:r>
              <a:rPr lang="en-GB" dirty="0"/>
              <a:t>Mode:</a:t>
            </a:r>
          </a:p>
          <a:p>
            <a:pPr lvl="1"/>
            <a:r>
              <a:rPr lang="en-GB" dirty="0"/>
              <a:t>Value of a variable that occurs most frequently</a:t>
            </a:r>
          </a:p>
          <a:p>
            <a:r>
              <a:rPr lang="en-GB" dirty="0"/>
              <a:t>Median:</a:t>
            </a:r>
          </a:p>
          <a:p>
            <a:pPr lvl="1"/>
            <a:r>
              <a:rPr lang="en-GB" dirty="0"/>
              <a:t>Middle value in a variable’s distribution, where an equal number of observations lie above and below (the 50</a:t>
            </a:r>
            <a:r>
              <a:rPr lang="en-GB" baseline="30000" dirty="0"/>
              <a:t>th</a:t>
            </a:r>
            <a:r>
              <a:rPr lang="en-GB" dirty="0"/>
              <a:t> percentile)</a:t>
            </a:r>
          </a:p>
          <a:p>
            <a:r>
              <a:rPr lang="en-GB" dirty="0"/>
              <a:t>Mean:</a:t>
            </a:r>
          </a:p>
          <a:p>
            <a:pPr lvl="1"/>
            <a:r>
              <a:rPr lang="en-GB" dirty="0"/>
              <a:t>The average</a:t>
            </a:r>
          </a:p>
        </p:txBody>
      </p:sp>
      <p:sp>
        <p:nvSpPr>
          <p:cNvPr id="2" name="Slide Number Placeholder 1"/>
          <p:cNvSpPr>
            <a:spLocks noGrp="1"/>
          </p:cNvSpPr>
          <p:nvPr>
            <p:ph type="sldNum" sz="quarter" idx="12"/>
          </p:nvPr>
        </p:nvSpPr>
        <p:spPr/>
        <p:txBody>
          <a:bodyPr/>
          <a:lstStyle/>
          <a:p>
            <a:fld id="{C439CF85-8457-400C-A4F9-DC61A400AE11}" type="slidenum">
              <a:rPr lang="en-US" smtClean="0"/>
              <a:t>51</a:t>
            </a:fld>
            <a:endParaRPr lang="en-US"/>
          </a:p>
        </p:txBody>
      </p:sp>
    </p:spTree>
    <p:extLst>
      <p:ext uri="{BB962C8B-B14F-4D97-AF65-F5344CB8AC3E}">
        <p14:creationId xmlns:p14="http://schemas.microsoft.com/office/powerpoint/2010/main" val="2932774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dispersion</a:t>
            </a:r>
          </a:p>
        </p:txBody>
      </p:sp>
      <p:sp>
        <p:nvSpPr>
          <p:cNvPr id="5" name="Content Placeholder 4"/>
          <p:cNvSpPr>
            <a:spLocks noGrp="1"/>
          </p:cNvSpPr>
          <p:nvPr>
            <p:ph idx="1"/>
          </p:nvPr>
        </p:nvSpPr>
        <p:spPr/>
        <p:txBody>
          <a:bodyPr/>
          <a:lstStyle/>
          <a:p>
            <a:r>
              <a:rPr lang="en-GB" dirty="0"/>
              <a:t>Measures of dispersion tell us the variability in our variables</a:t>
            </a:r>
          </a:p>
          <a:p>
            <a:r>
              <a:rPr lang="en-GB" dirty="0"/>
              <a:t>Minimum/maximum (range)</a:t>
            </a:r>
          </a:p>
          <a:p>
            <a:pPr lvl="1"/>
            <a:r>
              <a:rPr lang="en-GB" dirty="0"/>
              <a:t>Most useful for knowing the lowest and highest values of a variable</a:t>
            </a:r>
          </a:p>
          <a:p>
            <a:r>
              <a:rPr lang="en-GB" dirty="0"/>
              <a:t>Variance</a:t>
            </a:r>
          </a:p>
          <a:p>
            <a:pPr lvl="1"/>
            <a:r>
              <a:rPr lang="en-GB" dirty="0"/>
              <a:t>Tells us how observations are dispersed around the mean</a:t>
            </a:r>
          </a:p>
        </p:txBody>
      </p:sp>
      <p:sp>
        <p:nvSpPr>
          <p:cNvPr id="2" name="Slide Number Placeholder 1"/>
          <p:cNvSpPr>
            <a:spLocks noGrp="1"/>
          </p:cNvSpPr>
          <p:nvPr>
            <p:ph type="sldNum" sz="quarter" idx="12"/>
          </p:nvPr>
        </p:nvSpPr>
        <p:spPr/>
        <p:txBody>
          <a:bodyPr/>
          <a:lstStyle/>
          <a:p>
            <a:fld id="{C439CF85-8457-400C-A4F9-DC61A400AE11}" type="slidenum">
              <a:rPr lang="en-US" smtClean="0"/>
              <a:t>52</a:t>
            </a:fld>
            <a:endParaRPr lang="en-US"/>
          </a:p>
        </p:txBody>
      </p:sp>
    </p:spTree>
    <p:extLst>
      <p:ext uri="{BB962C8B-B14F-4D97-AF65-F5344CB8AC3E}">
        <p14:creationId xmlns:p14="http://schemas.microsoft.com/office/powerpoint/2010/main" val="1854340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dispersion</a:t>
            </a:r>
          </a:p>
        </p:txBody>
      </p:sp>
      <p:sp>
        <p:nvSpPr>
          <p:cNvPr id="5" name="Content Placeholder 4"/>
          <p:cNvSpPr>
            <a:spLocks noGrp="1"/>
          </p:cNvSpPr>
          <p:nvPr>
            <p:ph idx="1"/>
          </p:nvPr>
        </p:nvSpPr>
        <p:spPr/>
        <p:txBody>
          <a:bodyPr/>
          <a:lstStyle/>
          <a:p>
            <a:r>
              <a:rPr lang="en-GB" dirty="0"/>
              <a:t>Standard deviation</a:t>
            </a:r>
          </a:p>
          <a:p>
            <a:pPr lvl="1"/>
            <a:r>
              <a:rPr lang="en-GB" dirty="0"/>
              <a:t>Also, tells us how observations are dispersed around the mean</a:t>
            </a:r>
          </a:p>
          <a:p>
            <a:pPr lvl="1"/>
            <a:r>
              <a:rPr lang="en-GB" dirty="0"/>
              <a:t>Preferred over variance b/c units of measurement make more sense</a:t>
            </a:r>
          </a:p>
          <a:p>
            <a:pPr lvl="1"/>
            <a:r>
              <a:rPr lang="en-GB" dirty="0"/>
              <a:t>Is the square-root of the variance</a:t>
            </a:r>
          </a:p>
        </p:txBody>
      </p:sp>
      <p:sp>
        <p:nvSpPr>
          <p:cNvPr id="2" name="Slide Number Placeholder 1"/>
          <p:cNvSpPr>
            <a:spLocks noGrp="1"/>
          </p:cNvSpPr>
          <p:nvPr>
            <p:ph type="sldNum" sz="quarter" idx="12"/>
          </p:nvPr>
        </p:nvSpPr>
        <p:spPr/>
        <p:txBody>
          <a:bodyPr/>
          <a:lstStyle/>
          <a:p>
            <a:fld id="{C439CF85-8457-400C-A4F9-DC61A400AE11}" type="slidenum">
              <a:rPr lang="en-US" smtClean="0"/>
              <a:t>53</a:t>
            </a:fld>
            <a:endParaRPr lang="en-US"/>
          </a:p>
        </p:txBody>
      </p:sp>
    </p:spTree>
    <p:extLst>
      <p:ext uri="{BB962C8B-B14F-4D97-AF65-F5344CB8AC3E}">
        <p14:creationId xmlns:p14="http://schemas.microsoft.com/office/powerpoint/2010/main" val="2707329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central tendency and dispersion</a:t>
            </a:r>
          </a:p>
        </p:txBody>
      </p:sp>
      <p:sp>
        <p:nvSpPr>
          <p:cNvPr id="5" name="Content Placeholder 4"/>
          <p:cNvSpPr>
            <a:spLocks noGrp="1"/>
          </p:cNvSpPr>
          <p:nvPr>
            <p:ph idx="1"/>
          </p:nvPr>
        </p:nvSpPr>
        <p:spPr>
          <a:xfrm>
            <a:off x="2152650" y="2178122"/>
            <a:ext cx="7886700" cy="4146479"/>
          </a:xfrm>
        </p:spPr>
        <p:txBody>
          <a:bodyPr>
            <a:normAutofit/>
          </a:bodyPr>
          <a:lstStyle/>
          <a:p>
            <a:pPr indent="-285750"/>
            <a:r>
              <a:rPr lang="en-GB" dirty="0"/>
              <a:t>Use both to get a more complete picture of a variable</a:t>
            </a:r>
          </a:p>
          <a:p>
            <a:pPr indent="-285750"/>
            <a:r>
              <a:rPr lang="en-GB" dirty="0"/>
              <a:t>Example:</a:t>
            </a:r>
          </a:p>
          <a:p>
            <a:pPr lvl="1"/>
            <a:r>
              <a:rPr lang="en-GB" dirty="0"/>
              <a:t>In St. Louis, MO, USA, the mean percentage of black voters by voting precinct is 47% and the median is 42.5%.  Sounds like a fairly mixed city?</a:t>
            </a:r>
          </a:p>
          <a:p>
            <a:pPr lvl="1"/>
            <a:r>
              <a:rPr lang="en-GB" dirty="0"/>
              <a:t>But, the standard deviation is 37.5%; implying a very wide spread</a:t>
            </a:r>
          </a:p>
        </p:txBody>
      </p:sp>
      <p:sp>
        <p:nvSpPr>
          <p:cNvPr id="2" name="Slide Number Placeholder 1"/>
          <p:cNvSpPr>
            <a:spLocks noGrp="1"/>
          </p:cNvSpPr>
          <p:nvPr>
            <p:ph type="sldNum" sz="quarter" idx="12"/>
          </p:nvPr>
        </p:nvSpPr>
        <p:spPr/>
        <p:txBody>
          <a:bodyPr/>
          <a:lstStyle/>
          <a:p>
            <a:fld id="{C439CF85-8457-400C-A4F9-DC61A400AE11}" type="slidenum">
              <a:rPr lang="en-US" smtClean="0"/>
              <a:t>54</a:t>
            </a:fld>
            <a:endParaRPr lang="en-US"/>
          </a:p>
        </p:txBody>
      </p:sp>
    </p:spTree>
    <p:extLst>
      <p:ext uri="{BB962C8B-B14F-4D97-AF65-F5344CB8AC3E}">
        <p14:creationId xmlns:p14="http://schemas.microsoft.com/office/powerpoint/2010/main" val="424259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central tendency and dispersion</a:t>
            </a:r>
          </a:p>
        </p:txBody>
      </p:sp>
      <p:sp>
        <p:nvSpPr>
          <p:cNvPr id="5" name="Content Placeholder 4"/>
          <p:cNvSpPr>
            <a:spLocks noGrp="1"/>
          </p:cNvSpPr>
          <p:nvPr>
            <p:ph idx="1"/>
          </p:nvPr>
        </p:nvSpPr>
        <p:spPr>
          <a:xfrm>
            <a:off x="2152650" y="2178122"/>
            <a:ext cx="7886700" cy="4146479"/>
          </a:xfrm>
        </p:spPr>
        <p:txBody>
          <a:bodyPr>
            <a:normAutofit/>
          </a:bodyPr>
          <a:lstStyle/>
          <a:p>
            <a:pPr lvl="1"/>
            <a:r>
              <a:rPr lang="en-GB" dirty="0"/>
              <a:t>Just relying on the mean and median hides that St. Louis is very segregated</a:t>
            </a:r>
          </a:p>
          <a:p>
            <a:pPr marL="457200" lvl="1" indent="0">
              <a:buNone/>
            </a:pPr>
            <a:r>
              <a:rPr lang="en-GB" dirty="0"/>
              <a:t> </a:t>
            </a:r>
          </a:p>
          <a:p>
            <a:pPr indent="-285750"/>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500" y="3171649"/>
            <a:ext cx="4189001" cy="277749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55</a:t>
            </a:fld>
            <a:endParaRPr lang="en-US"/>
          </a:p>
        </p:txBody>
      </p:sp>
    </p:spTree>
    <p:extLst>
      <p:ext uri="{BB962C8B-B14F-4D97-AF65-F5344CB8AC3E}">
        <p14:creationId xmlns:p14="http://schemas.microsoft.com/office/powerpoint/2010/main" val="998132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Levels of measurement and measures of central tendency and dispersion</a:t>
            </a:r>
          </a:p>
        </p:txBody>
      </p:sp>
      <p:sp>
        <p:nvSpPr>
          <p:cNvPr id="5" name="Content Placeholder 4"/>
          <p:cNvSpPr>
            <a:spLocks noGrp="1"/>
          </p:cNvSpPr>
          <p:nvPr>
            <p:ph idx="1"/>
          </p:nvPr>
        </p:nvSpPr>
        <p:spPr/>
        <p:txBody>
          <a:bodyPr>
            <a:normAutofit/>
          </a:bodyPr>
          <a:lstStyle/>
          <a:p>
            <a:r>
              <a:rPr lang="en-GB" dirty="0"/>
              <a:t>Nominal-level variable: mode, min/max</a:t>
            </a:r>
          </a:p>
          <a:p>
            <a:r>
              <a:rPr lang="en-GB" dirty="0"/>
              <a:t>Ordinal-level variable: mode, median, min/max</a:t>
            </a:r>
          </a:p>
          <a:p>
            <a:r>
              <a:rPr lang="en-GB" dirty="0"/>
              <a:t>“High” ordinal-level variable (7+ categories): mode, median, mean, min/max, variance, standard deviation </a:t>
            </a:r>
          </a:p>
          <a:p>
            <a:r>
              <a:rPr lang="en-GB" dirty="0"/>
              <a:t>Interval- or ratio-level variable: mode, median, mean, min/max, variance, standard deviation </a:t>
            </a:r>
          </a:p>
        </p:txBody>
      </p:sp>
      <p:sp>
        <p:nvSpPr>
          <p:cNvPr id="2" name="Slide Number Placeholder 1"/>
          <p:cNvSpPr>
            <a:spLocks noGrp="1"/>
          </p:cNvSpPr>
          <p:nvPr>
            <p:ph type="sldNum" sz="quarter" idx="12"/>
          </p:nvPr>
        </p:nvSpPr>
        <p:spPr/>
        <p:txBody>
          <a:bodyPr/>
          <a:lstStyle/>
          <a:p>
            <a:fld id="{C439CF85-8457-400C-A4F9-DC61A400AE11}" type="slidenum">
              <a:rPr lang="en-US" smtClean="0"/>
              <a:t>56</a:t>
            </a:fld>
            <a:endParaRPr lang="en-US"/>
          </a:p>
        </p:txBody>
      </p:sp>
    </p:spTree>
    <p:extLst>
      <p:ext uri="{BB962C8B-B14F-4D97-AF65-F5344CB8AC3E}">
        <p14:creationId xmlns:p14="http://schemas.microsoft.com/office/powerpoint/2010/main" val="1989489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60227" y="819605"/>
            <a:ext cx="7886700" cy="1325563"/>
          </a:xfrm>
        </p:spPr>
        <p:txBody>
          <a:bodyPr/>
          <a:lstStyle/>
          <a:p>
            <a:r>
              <a:rPr lang="en-GB" dirty="0"/>
              <a:t>Z-scores</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2152650" y="2031227"/>
                <a:ext cx="7886700" cy="4366612"/>
              </a:xfrm>
            </p:spPr>
            <p:txBody>
              <a:bodyPr>
                <a:noAutofit/>
              </a:bodyPr>
              <a:lstStyle/>
              <a:p>
                <a:r>
                  <a:rPr lang="en-GB" dirty="0"/>
                  <a:t>Also called “standardized scores”</a:t>
                </a:r>
              </a:p>
              <a:p>
                <a:r>
                  <a:rPr lang="en-GB" dirty="0"/>
                  <a:t>Tells us:</a:t>
                </a:r>
              </a:p>
              <a:p>
                <a:pPr lvl="1"/>
                <a:r>
                  <a:rPr lang="en-GB" dirty="0"/>
                  <a:t>Probability of score (or value) occurring within a standard normal distribution</a:t>
                </a:r>
              </a:p>
              <a:p>
                <a:pPr lvl="1"/>
                <a:r>
                  <a:rPr lang="en-GB" dirty="0"/>
                  <a:t>Compare two scores (or values) from two different distributions</a:t>
                </a:r>
              </a:p>
              <a:p>
                <a:pPr indent="-285750"/>
                <a:r>
                  <a:rPr lang="en-GB" dirty="0"/>
                  <a:t>Corresponding probability for given </a:t>
                </a:r>
                <a:r>
                  <a:rPr lang="en-GB" i="1" dirty="0"/>
                  <a:t>z</a:t>
                </a:r>
                <a:r>
                  <a:rPr lang="en-GB" dirty="0"/>
                  <a:t>-score</a:t>
                </a:r>
                <a:r>
                  <a:rPr lang="en-GB" i="1" dirty="0"/>
                  <a:t> </a:t>
                </a:r>
                <a:r>
                  <a:rPr lang="en-GB" dirty="0"/>
                  <a:t>(use table or R) tells us:</a:t>
                </a:r>
              </a:p>
              <a:p>
                <a:pPr lvl="1"/>
                <a:r>
                  <a:rPr lang="en-GB" i="1" dirty="0"/>
                  <a:t>Probability of the value (or score) being greater than or equal to other values in a distribution</a:t>
                </a:r>
              </a:p>
              <a:p>
                <a:pPr marL="0" indent="0" algn="ctr">
                  <a:buNone/>
                </a:pPr>
                <a14:m>
                  <m:oMathPara xmlns:m="http://schemas.openxmlformats.org/officeDocument/2006/math">
                    <m:oMathParaPr>
                      <m:jc m:val="centerGroup"/>
                    </m:oMathParaPr>
                    <m:oMath xmlns:m="http://schemas.openxmlformats.org/officeDocument/2006/math">
                      <m:r>
                        <a:rPr lang="en-GB" b="0" i="1" smtClean="0">
                          <a:latin typeface="Cambria Math"/>
                        </a:rPr>
                        <m:t>𝑍</m:t>
                      </m:r>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𝑥</m:t>
                          </m:r>
                          <m:r>
                            <a:rPr lang="en-GB" b="0" i="1" smtClean="0">
                              <a:latin typeface="Cambria Math"/>
                            </a:rPr>
                            <m:t> −</m:t>
                          </m:r>
                          <m:r>
                            <a:rPr lang="en-GB" b="0" i="1" smtClean="0">
                              <a:latin typeface="Cambria Math"/>
                              <a:ea typeface="Cambria Math"/>
                            </a:rPr>
                            <m:t>𝜇</m:t>
                          </m:r>
                          <m:r>
                            <a:rPr lang="en-GB" b="0" i="1" smtClean="0">
                              <a:latin typeface="Cambria Math"/>
                            </a:rPr>
                            <m:t> </m:t>
                          </m:r>
                        </m:num>
                        <m:den>
                          <m:r>
                            <a:rPr lang="en-GB" b="0" i="1" smtClean="0">
                              <a:latin typeface="Cambria Math"/>
                              <a:ea typeface="Cambria Math"/>
                            </a:rPr>
                            <m:t>𝜎</m:t>
                          </m:r>
                        </m:den>
                      </m:f>
                    </m:oMath>
                  </m:oMathPara>
                </a14:m>
                <a:endParaRPr lang="en-GB" i="1"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2152650" y="2031227"/>
                <a:ext cx="7886700" cy="4366612"/>
              </a:xfrm>
              <a:blipFill>
                <a:blip r:embed="rId2"/>
                <a:stretch>
                  <a:fillRect l="-773" t="-1395" r="-239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C439CF85-8457-400C-A4F9-DC61A400AE11}" type="slidenum">
              <a:rPr lang="en-US" smtClean="0"/>
              <a:t>57</a:t>
            </a:fld>
            <a:endParaRPr lang="en-US"/>
          </a:p>
        </p:txBody>
      </p:sp>
    </p:spTree>
    <p:extLst>
      <p:ext uri="{BB962C8B-B14F-4D97-AF65-F5344CB8AC3E}">
        <p14:creationId xmlns:p14="http://schemas.microsoft.com/office/powerpoint/2010/main" val="1730563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Z-scores and normal distribution</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586" y="2091378"/>
            <a:ext cx="5573628" cy="4152900"/>
          </a:xfrm>
        </p:spPr>
      </p:pic>
      <p:sp>
        <p:nvSpPr>
          <p:cNvPr id="3" name="Slide Number Placeholder 2"/>
          <p:cNvSpPr>
            <a:spLocks noGrp="1"/>
          </p:cNvSpPr>
          <p:nvPr>
            <p:ph type="sldNum" sz="quarter" idx="12"/>
          </p:nvPr>
        </p:nvSpPr>
        <p:spPr/>
        <p:txBody>
          <a:bodyPr/>
          <a:lstStyle/>
          <a:p>
            <a:fld id="{C439CF85-8457-400C-A4F9-DC61A400AE11}" type="slidenum">
              <a:rPr lang="en-US" smtClean="0"/>
              <a:t>58</a:t>
            </a:fld>
            <a:endParaRPr lang="en-US"/>
          </a:p>
        </p:txBody>
      </p:sp>
    </p:spTree>
    <p:extLst>
      <p:ext uri="{BB962C8B-B14F-4D97-AF65-F5344CB8AC3E}">
        <p14:creationId xmlns:p14="http://schemas.microsoft.com/office/powerpoint/2010/main" val="4015696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 </a:t>
            </a:r>
            <a:r>
              <a:rPr lang="en-GB" dirty="0" err="1"/>
              <a:t>Drinky</a:t>
            </a:r>
            <a:r>
              <a:rPr lang="en-GB" dirty="0"/>
              <a:t> time squirrel</a:t>
            </a:r>
          </a:p>
        </p:txBody>
      </p:sp>
      <p:sp>
        <p:nvSpPr>
          <p:cNvPr id="5" name="Content Placeholder 4"/>
          <p:cNvSpPr>
            <a:spLocks noGrp="1"/>
          </p:cNvSpPr>
          <p:nvPr>
            <p:ph idx="1"/>
          </p:nvPr>
        </p:nvSpPr>
        <p:spPr/>
        <p:txBody>
          <a:bodyPr>
            <a:normAutofit/>
          </a:bodyPr>
          <a:lstStyle/>
          <a:p>
            <a:r>
              <a:rPr lang="en-GB" dirty="0"/>
              <a:t>Beer drinking</a:t>
            </a:r>
          </a:p>
          <a:p>
            <a:pPr lvl="1"/>
            <a:r>
              <a:rPr lang="en-GB" dirty="0"/>
              <a:t>Z-score for beer drinking is 2.50.</a:t>
            </a:r>
          </a:p>
          <a:p>
            <a:pPr lvl="1"/>
            <a:r>
              <a:rPr lang="en-GB" dirty="0"/>
              <a:t>Corresponds to a probability of .994.</a:t>
            </a:r>
          </a:p>
          <a:p>
            <a:pPr lvl="1"/>
            <a:r>
              <a:rPr lang="en-GB" dirty="0"/>
              <a:t>Interpreted as:</a:t>
            </a:r>
          </a:p>
          <a:p>
            <a:pPr lvl="2"/>
            <a:r>
              <a:rPr lang="en-GB" dirty="0" err="1"/>
              <a:t>Drinky</a:t>
            </a:r>
            <a:r>
              <a:rPr lang="en-GB" dirty="0"/>
              <a:t> time squirrel drinks more or the same number of pints per week as 99.4% of the Glasgow squirrel population</a:t>
            </a:r>
          </a:p>
        </p:txBody>
      </p:sp>
      <p:sp>
        <p:nvSpPr>
          <p:cNvPr id="2" name="Slide Number Placeholder 1"/>
          <p:cNvSpPr>
            <a:spLocks noGrp="1"/>
          </p:cNvSpPr>
          <p:nvPr>
            <p:ph type="sldNum" sz="quarter" idx="12"/>
          </p:nvPr>
        </p:nvSpPr>
        <p:spPr/>
        <p:txBody>
          <a:bodyPr/>
          <a:lstStyle/>
          <a:p>
            <a:fld id="{C439CF85-8457-400C-A4F9-DC61A400AE11}" type="slidenum">
              <a:rPr lang="en-US" smtClean="0"/>
              <a:t>59</a:t>
            </a:fld>
            <a:endParaRPr lang="en-US"/>
          </a:p>
        </p:txBody>
      </p:sp>
    </p:spTree>
    <p:extLst>
      <p:ext uri="{BB962C8B-B14F-4D97-AF65-F5344CB8AC3E}">
        <p14:creationId xmlns:p14="http://schemas.microsoft.com/office/powerpoint/2010/main" val="184713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Scope</a:t>
            </a:r>
          </a:p>
        </p:txBody>
      </p:sp>
      <p:sp>
        <p:nvSpPr>
          <p:cNvPr id="5" name="Content Placeholder 4"/>
          <p:cNvSpPr>
            <a:spLocks noGrp="1"/>
          </p:cNvSpPr>
          <p:nvPr>
            <p:ph idx="1"/>
          </p:nvPr>
        </p:nvSpPr>
        <p:spPr/>
        <p:txBody>
          <a:bodyPr/>
          <a:lstStyle/>
          <a:p>
            <a:r>
              <a:rPr lang="en-GB" dirty="0"/>
              <a:t>Why R?</a:t>
            </a:r>
          </a:p>
          <a:p>
            <a:r>
              <a:rPr lang="en-GB" dirty="0"/>
              <a:t>Installing </a:t>
            </a:r>
            <a:r>
              <a:rPr lang="en-GB" dirty="0" err="1"/>
              <a:t>RStudio</a:t>
            </a:r>
            <a:endParaRPr lang="en-GB" dirty="0"/>
          </a:p>
          <a:p>
            <a:r>
              <a:rPr lang="en-GB" dirty="0"/>
              <a:t>Environment and layout of </a:t>
            </a:r>
            <a:r>
              <a:rPr lang="en-GB" dirty="0" err="1"/>
              <a:t>RStudio</a:t>
            </a:r>
            <a:endParaRPr lang="en-GB" dirty="0"/>
          </a:p>
          <a:p>
            <a:r>
              <a:rPr lang="en-GB" dirty="0"/>
              <a:t>Packages and basics</a:t>
            </a:r>
          </a:p>
          <a:p>
            <a:r>
              <a:rPr lang="en-GB" dirty="0"/>
              <a:t>R markdown</a:t>
            </a:r>
          </a:p>
        </p:txBody>
      </p:sp>
      <p:sp>
        <p:nvSpPr>
          <p:cNvPr id="2" name="Slide Number Placeholder 1"/>
          <p:cNvSpPr>
            <a:spLocks noGrp="1"/>
          </p:cNvSpPr>
          <p:nvPr>
            <p:ph type="sldNum" sz="quarter" idx="12"/>
          </p:nvPr>
        </p:nvSpPr>
        <p:spPr/>
        <p:txBody>
          <a:bodyPr/>
          <a:lstStyle/>
          <a:p>
            <a:fld id="{C439CF85-8457-400C-A4F9-DC61A400AE11}" type="slidenum">
              <a:rPr lang="en-US" smtClean="0"/>
              <a:t>6</a:t>
            </a:fld>
            <a:endParaRPr lang="en-US"/>
          </a:p>
        </p:txBody>
      </p:sp>
    </p:spTree>
    <p:extLst>
      <p:ext uri="{BB962C8B-B14F-4D97-AF65-F5344CB8AC3E}">
        <p14:creationId xmlns:p14="http://schemas.microsoft.com/office/powerpoint/2010/main" val="3660030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 </a:t>
            </a:r>
            <a:r>
              <a:rPr lang="en-GB" dirty="0" err="1"/>
              <a:t>Drinky</a:t>
            </a:r>
            <a:r>
              <a:rPr lang="en-GB" dirty="0"/>
              <a:t> time squirrel</a:t>
            </a:r>
          </a:p>
        </p:txBody>
      </p:sp>
      <p:sp>
        <p:nvSpPr>
          <p:cNvPr id="5" name="Content Placeholder 4"/>
          <p:cNvSpPr>
            <a:spLocks noGrp="1"/>
          </p:cNvSpPr>
          <p:nvPr>
            <p:ph idx="1"/>
          </p:nvPr>
        </p:nvSpPr>
        <p:spPr/>
        <p:txBody>
          <a:bodyPr>
            <a:normAutofit/>
          </a:bodyPr>
          <a:lstStyle/>
          <a:p>
            <a:r>
              <a:rPr lang="en-GB" dirty="0"/>
              <a:t>Whisky drinking:</a:t>
            </a:r>
          </a:p>
          <a:p>
            <a:pPr lvl="1"/>
            <a:r>
              <a:rPr lang="en-GB" dirty="0"/>
              <a:t>Z-score for whisky drinking is 2.00.</a:t>
            </a:r>
          </a:p>
          <a:p>
            <a:pPr lvl="1"/>
            <a:r>
              <a:rPr lang="en-GB" dirty="0"/>
              <a:t>Corresponds to a probability of .977.</a:t>
            </a:r>
          </a:p>
          <a:p>
            <a:pPr lvl="1"/>
            <a:r>
              <a:rPr lang="en-GB" dirty="0"/>
              <a:t>Interpreted as:</a:t>
            </a:r>
          </a:p>
          <a:p>
            <a:pPr lvl="2"/>
            <a:r>
              <a:rPr lang="en-GB" i="1" dirty="0" err="1"/>
              <a:t>Drinky</a:t>
            </a:r>
            <a:r>
              <a:rPr lang="en-GB" i="1" dirty="0"/>
              <a:t> Time Squirrel drinks more or the same number of </a:t>
            </a:r>
            <a:r>
              <a:rPr lang="en-GB" i="1" dirty="0" err="1"/>
              <a:t>whiskys</a:t>
            </a:r>
            <a:r>
              <a:rPr lang="en-GB" i="1" dirty="0"/>
              <a:t> per week as 97.7% of the Glasgow squirrel population</a:t>
            </a:r>
            <a:endParaRPr lang="en-GB" dirty="0"/>
          </a:p>
        </p:txBody>
      </p:sp>
      <p:sp>
        <p:nvSpPr>
          <p:cNvPr id="2" name="Slide Number Placeholder 1"/>
          <p:cNvSpPr>
            <a:spLocks noGrp="1"/>
          </p:cNvSpPr>
          <p:nvPr>
            <p:ph type="sldNum" sz="quarter" idx="12"/>
          </p:nvPr>
        </p:nvSpPr>
        <p:spPr/>
        <p:txBody>
          <a:bodyPr/>
          <a:lstStyle/>
          <a:p>
            <a:fld id="{C439CF85-8457-400C-A4F9-DC61A400AE11}" type="slidenum">
              <a:rPr lang="en-US" smtClean="0"/>
              <a:t>60</a:t>
            </a:fld>
            <a:endParaRPr lang="en-US"/>
          </a:p>
        </p:txBody>
      </p:sp>
    </p:spTree>
    <p:extLst>
      <p:ext uri="{BB962C8B-B14F-4D97-AF65-F5344CB8AC3E}">
        <p14:creationId xmlns:p14="http://schemas.microsoft.com/office/powerpoint/2010/main" val="3560536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52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4A66AC"/>
              </a:buClr>
              <a:buSzTx/>
              <a:buFont typeface="Calibri" panose="020F0502020204030204" pitchFamily="34" charset="0"/>
              <a:buNone/>
              <a:tabLst/>
              <a:defRPr sz="2500"/>
            </a:pPr>
            <a:r>
              <a:rPr kumimoji="0" lang="en-US" sz="1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Reverse direction to be more sensible, </a:t>
            </a:r>
            <a:br>
              <a:rPr kumimoji="0" lang="en-US" sz="1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br>
            <a:r>
              <a:rPr kumimoji="0" lang="en-US" sz="1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“lowest” value = 0</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endPar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Want:</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Poor = 0</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Fair = 1</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Good = 2</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Very Good = 3</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Excellent = 4</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endPar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Absolute value of (1 – variable options)</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|1-5| = 4 = Excellent</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|1-4| = 3</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|1-3| = 2</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|1-2| = 1</a:t>
            </a:r>
          </a:p>
          <a:p>
            <a:pPr marL="91440" marR="0" lvl="0" indent="-91440" algn="l" defTabSz="914400" rtl="0" eaLnBrk="1" fontAlgn="auto" latinLnBrk="0" hangingPunct="1">
              <a:lnSpc>
                <a:spcPct val="120000"/>
              </a:lnSpc>
              <a:spcBef>
                <a:spcPts val="0"/>
              </a:spcBef>
              <a:spcAft>
                <a:spcPts val="0"/>
              </a:spcAft>
              <a:buClr>
                <a:srgbClr val="4A66AC"/>
              </a:buClr>
              <a:buSzPct val="100000"/>
              <a:buFont typeface="Calibri" panose="020F0502020204030204" pitchFamily="34" charset="0"/>
              <a:buChar char=" "/>
              <a:tabLst/>
              <a:defRPr sz="2500"/>
            </a:pPr>
            <a:r>
              <a:rPr kumimoji="0" lang="en-US" sz="8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|1-1| = 0 = Poor</a:t>
            </a:r>
            <a:endParaRPr kumimoji="0" lang="en-US" sz="4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marL="0" marR="0" lvl="0" indent="0" algn="ctr" defTabSz="457200" rtl="0" eaLnBrk="1" fontAlgn="auto" latinLnBrk="0" hangingPunct="1">
              <a:lnSpc>
                <a:spcPct val="100000"/>
              </a:lnSpc>
              <a:spcBef>
                <a:spcPts val="1000"/>
              </a:spcBef>
              <a:spcAft>
                <a:spcPts val="0"/>
              </a:spcAft>
              <a:buClrTx/>
              <a:buSzTx/>
              <a:buFontTx/>
              <a:buNone/>
              <a:tabLst/>
              <a:defRPr sz="2800"/>
            </a:pPr>
            <a:r>
              <a:rPr kumimoji="0" sz="3000" b="0" i="0" u="none" strike="noStrike" kern="1200" cap="none" spc="0" normalizeH="0" baseline="0" noProof="0" dirty="0">
                <a:ln>
                  <a:noFill/>
                </a:ln>
                <a:solidFill>
                  <a:prstClr val="black"/>
                </a:solidFill>
                <a:effectLst/>
                <a:uLnTx/>
                <a:uFillTx/>
                <a:latin typeface="Calibri" panose="020F0502020204030204"/>
                <a:ea typeface="+mn-ea"/>
                <a:cs typeface="+mn-cs"/>
              </a:rPr>
              <a:t>Reverse</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sz="3000" b="0" i="0" u="none" strike="noStrike" kern="1200" cap="none" spc="0" normalizeH="0" baseline="0" noProof="0" dirty="0">
                <a:ln>
                  <a:noFill/>
                </a:ln>
                <a:solidFill>
                  <a:prstClr val="black"/>
                </a:solidFill>
                <a:effectLst/>
                <a:uLnTx/>
                <a:uFillTx/>
                <a:latin typeface="Calibri" panose="020F0502020204030204"/>
                <a:ea typeface="+mn-ea"/>
                <a:cs typeface="+mn-cs"/>
              </a:rPr>
              <a:t> direction and change scale to range from 0 to 1</a:t>
            </a: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Poor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0</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/4 = 0</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Fair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1/4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Good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2/4 =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50</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Very Good </a:t>
            </a:r>
            <a:r>
              <a:rPr kumimoji="0"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3/4 = .75</a:t>
            </a: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Excellent = 4/4 = 1 </a:t>
            </a:r>
          </a:p>
          <a:p>
            <a:pPr marL="228600" marR="0" lvl="0" indent="-228600" algn="l" defTabSz="457200" rtl="0" eaLnBrk="1" fontAlgn="auto" latinLnBrk="0" hangingPunct="1">
              <a:lnSpc>
                <a:spcPct val="100000"/>
              </a:lnSpc>
              <a:spcBef>
                <a:spcPts val="1000"/>
              </a:spcBef>
              <a:spcAft>
                <a:spcPts val="0"/>
              </a:spcAft>
              <a:buClrTx/>
              <a:buSzPct val="100000"/>
              <a:buFont typeface="Arial"/>
              <a:buChar char="•"/>
              <a:tabLst/>
              <a:defRPr sz="2800"/>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1000"/>
              </a:spcBef>
              <a:spcAft>
                <a:spcPts val="0"/>
              </a:spcAft>
              <a:buClrTx/>
              <a:buSzPct val="100000"/>
              <a:buFontTx/>
              <a:buNone/>
              <a:tabLst/>
              <a:defRPr sz="2800"/>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 code would be:</a:t>
            </a:r>
          </a:p>
          <a:p>
            <a:pPr marL="0" marR="0" lvl="0" indent="0" algn="l" defTabSz="457200" rtl="0" eaLnBrk="1" fontAlgn="auto" latinLnBrk="0" hangingPunct="1">
              <a:lnSpc>
                <a:spcPct val="100000"/>
              </a:lnSpc>
              <a:spcBef>
                <a:spcPts val="1000"/>
              </a:spcBef>
              <a:spcAft>
                <a:spcPts val="0"/>
              </a:spcAft>
              <a:buClrTx/>
              <a:buSzPct val="100000"/>
              <a:buFontTx/>
              <a:buNone/>
              <a:tabLst/>
              <a:defRPr sz="2800"/>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usefulVariable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0" marR="0" lvl="0" indent="51435" algn="l" defTabSz="457200" rtl="0" eaLnBrk="1" fontAlgn="auto" latinLnBrk="0" hangingPunct="1">
              <a:lnSpc>
                <a:spcPct val="90000"/>
              </a:lnSpc>
              <a:spcBef>
                <a:spcPts val="1000"/>
              </a:spcBef>
              <a:spcAft>
                <a:spcPts val="0"/>
              </a:spcAft>
              <a:buClrTx/>
              <a:buSzTx/>
              <a:buFontTx/>
              <a:buNone/>
              <a:tabLst/>
              <a:defRPr sz="2800"/>
            </a:pPr>
            <a:endParaRPr kumimoji="0"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432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Run variable frequency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 table(ANESvalues$V161115)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#without labels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ANESvalues$healthy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&lt;- recode(ANESvalues$V161115, "5='1.Poor';4='2.Fair';3='3.Good';2='4.Very Good';1='5.Excellent';else=NA")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#recode from low to high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-8 and -9 recoded as NA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Why R?</a:t>
            </a:r>
          </a:p>
        </p:txBody>
      </p:sp>
      <p:sp>
        <p:nvSpPr>
          <p:cNvPr id="5" name="Content Placeholder 4"/>
          <p:cNvSpPr>
            <a:spLocks noGrp="1"/>
          </p:cNvSpPr>
          <p:nvPr>
            <p:ph idx="1"/>
          </p:nvPr>
        </p:nvSpPr>
        <p:spPr/>
        <p:txBody>
          <a:bodyPr/>
          <a:lstStyle/>
          <a:p>
            <a:r>
              <a:rPr lang="en-GB" dirty="0"/>
              <a:t>It’s FREE!!!</a:t>
            </a:r>
          </a:p>
          <a:p>
            <a:r>
              <a:rPr lang="en-GB" dirty="0"/>
              <a:t>Can perform any type of analysis</a:t>
            </a:r>
          </a:p>
          <a:p>
            <a:r>
              <a:rPr lang="en-GB" dirty="0"/>
              <a:t>Aesthetically-appealing graphics</a:t>
            </a:r>
          </a:p>
          <a:p>
            <a:r>
              <a:rPr lang="en-GB" dirty="0"/>
              <a:t>Provides flatter learning curve for understanding Stata, SPSS, etc.</a:t>
            </a:r>
          </a:p>
          <a:p>
            <a:r>
              <a:rPr lang="en-GB" dirty="0"/>
              <a:t>Learning R code allows for easier learning of other programming languages (e.g., Python)</a:t>
            </a:r>
          </a:p>
          <a:p>
            <a:r>
              <a:rPr lang="en-GB" dirty="0"/>
              <a:t>Highly desired skill for job market </a:t>
            </a:r>
          </a:p>
          <a:p>
            <a:r>
              <a:rPr lang="en-GB" dirty="0"/>
              <a:t>Magic of R markdown</a:t>
            </a:r>
          </a:p>
          <a:p>
            <a:endParaRPr lang="en-GB" dirty="0"/>
          </a:p>
          <a:p>
            <a:endParaRPr lang="en-GB" dirty="0"/>
          </a:p>
        </p:txBody>
      </p:sp>
      <p:sp>
        <p:nvSpPr>
          <p:cNvPr id="2" name="Slide Number Placeholder 1"/>
          <p:cNvSpPr>
            <a:spLocks noGrp="1"/>
          </p:cNvSpPr>
          <p:nvPr>
            <p:ph type="sldNum" sz="quarter" idx="12"/>
          </p:nvPr>
        </p:nvSpPr>
        <p:spPr/>
        <p:txBody>
          <a:bodyPr/>
          <a:lstStyle/>
          <a:p>
            <a:fld id="{C439CF85-8457-400C-A4F9-DC61A400AE11}" type="slidenum">
              <a:rPr lang="en-US" smtClean="0"/>
              <a:t>7</a:t>
            </a:fld>
            <a:endParaRPr lang="en-US"/>
          </a:p>
        </p:txBody>
      </p:sp>
    </p:spTree>
    <p:extLst>
      <p:ext uri="{BB962C8B-B14F-4D97-AF65-F5344CB8AC3E}">
        <p14:creationId xmlns:p14="http://schemas.microsoft.com/office/powerpoint/2010/main" val="2772598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attr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ANESvalues$healthy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"value") &lt;- abs((1-as.numeric(</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ANESvalues$healthy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numeric;  allows mathematical calculations.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Now it is on scale from 0 to 1 for analysis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Make sure values match! Originally, “1. Agree Strongly” had 1110 people select it. It has to match the 5</a:t>
            </a:r>
            <a:r>
              <a:rPr kumimoji="0" lang="en-US" sz="2400" b="0" i="0" u="none" strike="noStrike" kern="1200" cap="none" spc="0" normalizeH="0" baseline="30000" noProof="0" dirty="0">
                <a:ln>
                  <a:noFill/>
                </a:ln>
                <a:solidFill>
                  <a:srgbClr val="629DD1">
                    <a:lumMod val="50000"/>
                  </a:srgbClr>
                </a:solidFill>
                <a:effectLst/>
                <a:uLnTx/>
                <a:uFillTx/>
                <a:latin typeface="Calibri" panose="020F0502020204030204"/>
                <a:ea typeface="+mn-ea"/>
                <a:cs typeface="+mn-cs"/>
              </a:rPr>
              <a:t>th</a:t>
            </a: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pPr marL="0" indent="0">
              <a:buNone/>
            </a:pPr>
            <a:r>
              <a:rPr lang="en-GB" sz="3600" dirty="0"/>
              <a:t>First, install R: </a:t>
            </a:r>
            <a:r>
              <a:rPr lang="en-GB" sz="3600" dirty="0">
                <a:hlinkClick r:id="rId6"/>
              </a:rPr>
              <a:t>https://cran.r-project.org/</a:t>
            </a:r>
            <a:r>
              <a:rPr lang="en-GB" sz="3600" dirty="0"/>
              <a:t> </a:t>
            </a:r>
          </a:p>
          <a:p>
            <a:pPr lvl="1"/>
            <a:r>
              <a:rPr lang="en-GB" sz="3200" dirty="0"/>
              <a:t>Follow instructions for operating system</a:t>
            </a:r>
          </a:p>
          <a:p>
            <a:pPr marL="346075" lvl="1" indent="-342900">
              <a:buFont typeface="Arial" panose="020B0604020202020204" pitchFamily="34" charset="0"/>
              <a:buChar char="•"/>
            </a:pPr>
            <a:r>
              <a:rPr lang="en-GB" sz="3200" dirty="0"/>
              <a:t>Second, install RStudio: </a:t>
            </a:r>
            <a:r>
              <a:rPr lang="en-GB" sz="3200" dirty="0">
                <a:hlinkClick r:id="rId7"/>
              </a:rPr>
              <a:t>https://www.rstudio.com/</a:t>
            </a:r>
            <a:endParaRPr lang="en-GB" sz="3200" dirty="0"/>
          </a:p>
          <a:p>
            <a:pPr marL="515938" lvl="2" indent="-287338">
              <a:buFont typeface="Arial" panose="020B0604020202020204" pitchFamily="34" charset="0"/>
              <a:buChar char="–"/>
            </a:pPr>
            <a:r>
              <a:rPr lang="en-GB" sz="2400" dirty="0"/>
              <a:t>Follow instructions for </a:t>
            </a:r>
            <a:r>
              <a:rPr lang="en-GB" sz="2400" b="1" dirty="0"/>
              <a:t>RStudio desktop: Open Source License</a:t>
            </a:r>
          </a:p>
          <a:p>
            <a:pPr marL="515938" lvl="2" indent="-287338">
              <a:buFont typeface="Arial" panose="020B0604020202020204" pitchFamily="34" charset="0"/>
              <a:buChar char="–"/>
            </a:pPr>
            <a:r>
              <a:rPr lang="en-GB" sz="2400" dirty="0"/>
              <a:t>Follow instructions for operating system</a:t>
            </a:r>
            <a:br>
              <a:rPr lang="en-US" dirty="0"/>
            </a:br>
            <a:endParaRPr lang="en-US" dirty="0"/>
          </a:p>
        </p:txBody>
      </p:sp>
    </p:spTree>
    <p:custDataLst>
      <p:tags r:id="rId1"/>
    </p:custDataLst>
    <p:extLst>
      <p:ext uri="{BB962C8B-B14F-4D97-AF65-F5344CB8AC3E}">
        <p14:creationId xmlns:p14="http://schemas.microsoft.com/office/powerpoint/2010/main" val="451455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629DD1">
                    <a:lumMod val="50000"/>
                  </a:srgbClr>
                </a:solidFill>
                <a:effectLst/>
                <a:uLnTx/>
                <a:uFillTx/>
                <a:latin typeface="Calibri" panose="020F0502020204030204"/>
                <a:ea typeface="+mn-ea"/>
                <a:cs typeface="+mn-cs"/>
              </a:rPr>
              <a:t>Raw_alpha</a:t>
            </a: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629DD1">
                    <a:lumMod val="50000"/>
                  </a:srgbClr>
                </a:solidFill>
                <a:effectLst/>
                <a:uLnTx/>
                <a:uFillTx/>
                <a:latin typeface="Calibri" panose="020F0502020204030204"/>
                <a:ea typeface="+mn-ea"/>
                <a:cs typeface="+mn-cs"/>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Environment and layout of </a:t>
            </a:r>
            <a:r>
              <a:rPr lang="en-GB" dirty="0" err="1"/>
              <a:t>RStudio</a:t>
            </a:r>
            <a:endParaRPr lang="en-GB" dirty="0"/>
          </a:p>
        </p:txBody>
      </p:sp>
      <p:sp>
        <p:nvSpPr>
          <p:cNvPr id="5" name="Content Placeholder 4"/>
          <p:cNvSpPr>
            <a:spLocks noGrp="1"/>
          </p:cNvSpPr>
          <p:nvPr>
            <p:ph idx="1"/>
          </p:nvPr>
        </p:nvSpPr>
        <p:spPr>
          <a:xfrm>
            <a:off x="2152650" y="2178121"/>
            <a:ext cx="7886700" cy="4510547"/>
          </a:xfrm>
        </p:spPr>
        <p:txBody>
          <a:bodyPr>
            <a:noAutofit/>
          </a:bodyPr>
          <a:lstStyle/>
          <a:p>
            <a:r>
              <a:rPr lang="en-GB" dirty="0"/>
              <a:t>Console window: code and results</a:t>
            </a:r>
          </a:p>
          <a:p>
            <a:r>
              <a:rPr lang="en-GB" dirty="0"/>
              <a:t>R Script window: R code</a:t>
            </a:r>
          </a:p>
          <a:p>
            <a:r>
              <a:rPr lang="en-GB" dirty="0"/>
              <a:t>Workspace browser:</a:t>
            </a:r>
          </a:p>
          <a:p>
            <a:pPr lvl="1"/>
            <a:r>
              <a:rPr lang="en-GB" dirty="0"/>
              <a:t>Environment: datasets, values, functions</a:t>
            </a:r>
          </a:p>
          <a:p>
            <a:pPr lvl="1"/>
            <a:r>
              <a:rPr lang="en-GB" dirty="0"/>
              <a:t>History: used commands</a:t>
            </a:r>
          </a:p>
          <a:p>
            <a:r>
              <a:rPr lang="en-GB" dirty="0"/>
              <a:t>Bottom-right collection:</a:t>
            </a:r>
          </a:p>
          <a:p>
            <a:pPr lvl="1"/>
            <a:r>
              <a:rPr lang="en-GB" dirty="0"/>
              <a:t>Files: files in current directory</a:t>
            </a:r>
          </a:p>
          <a:p>
            <a:pPr lvl="1"/>
            <a:r>
              <a:rPr lang="en-GB" dirty="0"/>
              <a:t>Plots: graphics </a:t>
            </a:r>
          </a:p>
          <a:p>
            <a:pPr lvl="1"/>
            <a:r>
              <a:rPr lang="en-GB" dirty="0"/>
              <a:t>Packages: installed R packages</a:t>
            </a:r>
          </a:p>
          <a:p>
            <a:pPr lvl="1"/>
            <a:r>
              <a:rPr lang="en-GB" dirty="0"/>
              <a:t>Help: R help information</a:t>
            </a:r>
          </a:p>
          <a:p>
            <a:pPr lvl="1"/>
            <a:r>
              <a:rPr lang="en-GB" dirty="0"/>
              <a:t>Viewer: locate web content</a:t>
            </a:r>
          </a:p>
        </p:txBody>
      </p:sp>
      <p:sp>
        <p:nvSpPr>
          <p:cNvPr id="2" name="Slide Number Placeholder 1"/>
          <p:cNvSpPr>
            <a:spLocks noGrp="1"/>
          </p:cNvSpPr>
          <p:nvPr>
            <p:ph type="sldNum" sz="quarter" idx="12"/>
          </p:nvPr>
        </p:nvSpPr>
        <p:spPr/>
        <p:txBody>
          <a:bodyPr/>
          <a:lstStyle/>
          <a:p>
            <a:fld id="{C439CF85-8457-400C-A4F9-DC61A400AE11}" type="slidenum">
              <a:rPr lang="en-US" smtClean="0"/>
              <a:t>9</a:t>
            </a:fld>
            <a:endParaRPr lang="en-US"/>
          </a:p>
        </p:txBody>
      </p:sp>
    </p:spTree>
    <p:extLst>
      <p:ext uri="{BB962C8B-B14F-4D97-AF65-F5344CB8AC3E}">
        <p14:creationId xmlns:p14="http://schemas.microsoft.com/office/powerpoint/2010/main" val="2317638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a:spLocks noGrp="1"/>
          </p:cNvSpPr>
          <p:nvPr>
            <p:ph idx="1"/>
          </p:nvPr>
        </p:nvSpPr>
        <p:spPr>
          <a:xfrm>
            <a:off x="5673199" y="2734345"/>
            <a:ext cx="4394166" cy="2340298"/>
          </a:xfrm>
        </p:spPr>
        <p:txBody>
          <a:bodyPr/>
          <a:lstStyle/>
          <a:p>
            <a:pPr marL="0" indent="0">
              <a:spcAft>
                <a:spcPts val="600"/>
              </a:spcAft>
              <a:buNone/>
            </a:pPr>
            <a:r>
              <a:rPr lang="en-GB" sz="3200" b="1" dirty="0"/>
              <a:t>Quantitative Social Science Data with R: An Introduction</a:t>
            </a:r>
          </a:p>
          <a:p>
            <a:pPr>
              <a:buFont typeface="Arial" pitchFamily="34" charset="0"/>
              <a:buChar char="©"/>
            </a:pPr>
            <a:r>
              <a:rPr lang="en-US" dirty="0"/>
              <a:t>Brian Fogarty</a:t>
            </a:r>
            <a:endParaRPr lang="en-GB" dirty="0"/>
          </a:p>
        </p:txBody>
      </p:sp>
      <p:grpSp>
        <p:nvGrpSpPr>
          <p:cNvPr id="3" name="Group 2"/>
          <p:cNvGrpSpPr/>
          <p:nvPr/>
        </p:nvGrpSpPr>
        <p:grpSpPr>
          <a:xfrm>
            <a:off x="1415403" y="845924"/>
            <a:ext cx="4945276" cy="4945277"/>
            <a:chOff x="-108597" y="845923"/>
            <a:chExt cx="4945276" cy="4945277"/>
          </a:xfrm>
        </p:grpSpPr>
        <p:pic>
          <p:nvPicPr>
            <p:cNvPr id="1026" name="Picture 2" descr="I:\books\front_covers\general_use\3D_Birdseye\0000000000000.png"/>
            <p:cNvPicPr>
              <a:picLocks noChangeAspect="1" noChangeArrowheads="1"/>
            </p:cNvPicPr>
            <p:nvPr/>
          </p:nvPicPr>
          <p:blipFill>
            <a:blip r:embed="rId3"/>
            <a:srcRect/>
            <a:stretch>
              <a:fillRect/>
            </a:stretch>
          </p:blipFill>
          <p:spPr bwMode="auto">
            <a:xfrm>
              <a:off x="-108597" y="845923"/>
              <a:ext cx="4945276" cy="4945277"/>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844" y="1546167"/>
              <a:ext cx="2710102" cy="3528476"/>
            </a:xfrm>
            <a:prstGeom prst="rect">
              <a:avLst/>
            </a:prstGeom>
          </p:spPr>
        </p:pic>
      </p:grpSp>
    </p:spTree>
    <p:extLst>
      <p:ext uri="{BB962C8B-B14F-4D97-AF65-F5344CB8AC3E}">
        <p14:creationId xmlns:p14="http://schemas.microsoft.com/office/powerpoint/2010/main" val="1692913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09800" y="1122363"/>
            <a:ext cx="7772400" cy="2044170"/>
          </a:xfrm>
        </p:spPr>
        <p:txBody>
          <a:bodyPr>
            <a:normAutofit/>
          </a:bodyPr>
          <a:lstStyle/>
          <a:p>
            <a:r>
              <a:rPr lang="en-GB" sz="3600" b="1" dirty="0"/>
              <a:t>Chapter 8</a:t>
            </a:r>
            <a:endParaRPr lang="en-US" sz="3600" b="1" dirty="0"/>
          </a:p>
        </p:txBody>
      </p:sp>
      <p:sp>
        <p:nvSpPr>
          <p:cNvPr id="7" name="Subtitle 6"/>
          <p:cNvSpPr>
            <a:spLocks noGrp="1"/>
          </p:cNvSpPr>
          <p:nvPr>
            <p:ph type="subTitle" idx="1"/>
          </p:nvPr>
        </p:nvSpPr>
        <p:spPr/>
        <p:txBody>
          <a:bodyPr>
            <a:normAutofit/>
          </a:bodyPr>
          <a:lstStyle/>
          <a:p>
            <a:r>
              <a:rPr lang="en-GB" sz="3600" b="1" dirty="0"/>
              <a:t>Visualizing data</a:t>
            </a:r>
            <a:endParaRPr lang="en-US" sz="3600" b="1" dirty="0"/>
          </a:p>
        </p:txBody>
      </p:sp>
    </p:spTree>
    <p:extLst>
      <p:ext uri="{BB962C8B-B14F-4D97-AF65-F5344CB8AC3E}">
        <p14:creationId xmlns:p14="http://schemas.microsoft.com/office/powerpoint/2010/main" val="4207535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a:t>Bar plots</a:t>
            </a:r>
          </a:p>
          <a:p>
            <a:r>
              <a:rPr lang="en-GB" dirty="0"/>
              <a:t>Histograms</a:t>
            </a:r>
          </a:p>
          <a:p>
            <a:r>
              <a:rPr lang="en-GB" dirty="0"/>
              <a:t>Boxplots</a:t>
            </a:r>
          </a:p>
          <a:p>
            <a:r>
              <a:rPr lang="en-GB" dirty="0"/>
              <a:t>Scatterplots</a:t>
            </a:r>
          </a:p>
        </p:txBody>
      </p:sp>
      <p:sp>
        <p:nvSpPr>
          <p:cNvPr id="2" name="Slide Number Placeholder 1"/>
          <p:cNvSpPr>
            <a:spLocks noGrp="1"/>
          </p:cNvSpPr>
          <p:nvPr>
            <p:ph type="sldNum" sz="quarter" idx="12"/>
          </p:nvPr>
        </p:nvSpPr>
        <p:spPr/>
        <p:txBody>
          <a:bodyPr/>
          <a:lstStyle/>
          <a:p>
            <a:fld id="{C439CF85-8457-400C-A4F9-DC61A400AE11}" type="slidenum">
              <a:rPr lang="en-US" smtClean="0"/>
              <a:t>95</a:t>
            </a:fld>
            <a:endParaRPr lang="en-US"/>
          </a:p>
        </p:txBody>
      </p:sp>
    </p:spTree>
    <p:extLst>
      <p:ext uri="{BB962C8B-B14F-4D97-AF65-F5344CB8AC3E}">
        <p14:creationId xmlns:p14="http://schemas.microsoft.com/office/powerpoint/2010/main" val="39932942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2"/>
            <a:ext cx="7886700" cy="4358229"/>
          </a:xfrm>
        </p:spPr>
        <p:txBody>
          <a:bodyPr/>
          <a:lstStyle/>
          <a:p>
            <a:pPr marL="346075" lvl="1" indent="-342900">
              <a:buFont typeface="Arial" panose="020B0604020202020204" pitchFamily="34" charset="0"/>
              <a:buChar char="•"/>
            </a:pPr>
            <a:r>
              <a:rPr lang="en-GB" dirty="0"/>
              <a:t>Use them with nominal- or ordinal-level variables; when we do not have continuous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0" y="2893990"/>
            <a:ext cx="5402580" cy="364236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96</a:t>
            </a:fld>
            <a:endParaRPr lang="en-US"/>
          </a:p>
        </p:txBody>
      </p:sp>
    </p:spTree>
    <p:extLst>
      <p:ext uri="{BB962C8B-B14F-4D97-AF65-F5344CB8AC3E}">
        <p14:creationId xmlns:p14="http://schemas.microsoft.com/office/powerpoint/2010/main" val="847597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1"/>
            <a:ext cx="7886700" cy="4298880"/>
          </a:xfrm>
        </p:spPr>
        <p:txBody>
          <a:bodyPr/>
          <a:lstStyle/>
          <a:p>
            <a:pPr marL="346075" lvl="1" indent="-342900">
              <a:buFont typeface="Arial" panose="020B0604020202020204" pitchFamily="34" charset="0"/>
              <a:buChar char="•"/>
            </a:pPr>
            <a:r>
              <a:rPr lang="en-GB" dirty="0"/>
              <a:t>Can include a second variable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540" y="2733040"/>
            <a:ext cx="5074920" cy="362712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97</a:t>
            </a:fld>
            <a:endParaRPr lang="en-US"/>
          </a:p>
        </p:txBody>
      </p:sp>
    </p:spTree>
    <p:extLst>
      <p:ext uri="{BB962C8B-B14F-4D97-AF65-F5344CB8AC3E}">
        <p14:creationId xmlns:p14="http://schemas.microsoft.com/office/powerpoint/2010/main" val="520573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a:xfrm>
            <a:off x="2152650" y="2178121"/>
            <a:ext cx="7886700" cy="4451279"/>
          </a:xfrm>
        </p:spPr>
        <p:txBody>
          <a:bodyPr/>
          <a:lstStyle/>
          <a:p>
            <a:pPr marL="346075" lvl="1" indent="-342900">
              <a:buFont typeface="Arial" panose="020B0604020202020204" pitchFamily="34" charset="0"/>
              <a:buChar char="•"/>
            </a:pPr>
            <a:r>
              <a:rPr lang="en-GB" dirty="0"/>
              <a:t>Use them with interval- or ratio-level variables</a:t>
            </a:r>
          </a:p>
          <a:p>
            <a:pPr marL="346075" lvl="1" indent="-342900">
              <a:buFont typeface="Arial" panose="020B0604020202020204" pitchFamily="34" charset="0"/>
              <a:buChar char="•"/>
            </a:pPr>
            <a:r>
              <a:rPr lang="en-GB" dirty="0" err="1"/>
              <a:t>Binwidth</a:t>
            </a:r>
            <a:r>
              <a:rPr lang="en-GB" dirty="0"/>
              <a:t> matters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54" y="3086099"/>
            <a:ext cx="5046969" cy="354330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98</a:t>
            </a:fld>
            <a:endParaRPr lang="en-US"/>
          </a:p>
        </p:txBody>
      </p:sp>
    </p:spTree>
    <p:extLst>
      <p:ext uri="{BB962C8B-B14F-4D97-AF65-F5344CB8AC3E}">
        <p14:creationId xmlns:p14="http://schemas.microsoft.com/office/powerpoint/2010/main" val="843659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Often we also include a categorical variable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67" y="2577677"/>
            <a:ext cx="5029200" cy="368046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99</a:t>
            </a:fld>
            <a:endParaRPr lang="en-US"/>
          </a:p>
        </p:txBody>
      </p:sp>
    </p:spTree>
    <p:extLst>
      <p:ext uri="{BB962C8B-B14F-4D97-AF65-F5344CB8AC3E}">
        <p14:creationId xmlns:p14="http://schemas.microsoft.com/office/powerpoint/2010/main" val="2583409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10.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9572</Words>
  <Application>Microsoft Office PowerPoint</Application>
  <PresentationFormat>Widescreen</PresentationFormat>
  <Paragraphs>1058</Paragraphs>
  <Slides>117</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117</vt:i4>
      </vt:variant>
    </vt:vector>
  </HeadingPairs>
  <TitlesOfParts>
    <vt:vector size="127" baseType="lpstr">
      <vt:lpstr>Arial</vt:lpstr>
      <vt:lpstr>Calibri</vt:lpstr>
      <vt:lpstr>Calibri Light</vt:lpstr>
      <vt:lpstr>Cambria Math</vt:lpstr>
      <vt:lpstr>Consolas</vt:lpstr>
      <vt:lpstr>LMRoman10-Regular-Identity-H</vt:lpstr>
      <vt:lpstr>Times New Roman</vt:lpstr>
      <vt:lpstr>Wingdings</vt:lpstr>
      <vt:lpstr>Office Theme</vt:lpstr>
      <vt:lpstr>Retrospect</vt:lpstr>
      <vt:lpstr>Intro to R, Descriptive Statistics, and Data Visualization</vt:lpstr>
      <vt:lpstr>PowerPoint Presentation</vt:lpstr>
      <vt:lpstr>Installing R and RStudio</vt:lpstr>
      <vt:lpstr>PowerPoint Presentation</vt:lpstr>
      <vt:lpstr>PPOL 105: Intro to R</vt:lpstr>
      <vt:lpstr>Scope</vt:lpstr>
      <vt:lpstr>Why R?</vt:lpstr>
      <vt:lpstr>Installing R and RStudio</vt:lpstr>
      <vt:lpstr>Environment and layout of RStudio</vt:lpstr>
      <vt:lpstr>PowerPoint Presentation</vt:lpstr>
      <vt:lpstr>Installing and using R packages</vt:lpstr>
      <vt:lpstr>R markdown</vt:lpstr>
      <vt:lpstr>Making RStudio Work: Install Packages</vt:lpstr>
      <vt:lpstr>Open Datafile</vt:lpstr>
      <vt:lpstr>PowerPoint Presentation</vt:lpstr>
      <vt:lpstr>You can also use menus to important data files:</vt:lpstr>
      <vt:lpstr>Levels of measurement</vt:lpstr>
      <vt:lpstr>Levels of measurement: examples</vt:lpstr>
      <vt:lpstr>Levels of measurement: examples</vt:lpstr>
      <vt:lpstr>Indexes and scales</vt:lpstr>
      <vt:lpstr>Recoding variables: labelling</vt:lpstr>
      <vt:lpstr>Recoding variables: reverse recoding </vt:lpstr>
      <vt:lpstr>Recoding variables: reverse recoding </vt:lpstr>
      <vt:lpstr>Recoding variables: collapsing </vt:lpstr>
      <vt:lpstr>Recoding variables: dummy/indicator variables</vt:lpstr>
      <vt:lpstr>Recoding variables: dummy/indicator variables</vt:lpstr>
      <vt:lpstr>Recording variables: transformations</vt:lpstr>
      <vt:lpstr>Types of Objects: Vectors, Matrices, and Data Frames</vt:lpstr>
      <vt:lpstr>Types of Data &amp; Levels of Measurement</vt:lpstr>
      <vt:lpstr>Levels of Measurement: Interval vs. Ratio</vt:lpstr>
      <vt:lpstr>Factors, Levels, Values, and Labels</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PowerPoint Presentation</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Descriptive Statistics in R</vt:lpstr>
      <vt:lpstr>Frequency distributions and tables</vt:lpstr>
      <vt:lpstr>Measures of central tendency</vt:lpstr>
      <vt:lpstr>Measures of dispersion</vt:lpstr>
      <vt:lpstr>Measures of dispersion</vt:lpstr>
      <vt:lpstr>Measures of central tendency and dispersion</vt:lpstr>
      <vt:lpstr>Measures of central tendency and dispersion</vt:lpstr>
      <vt:lpstr>Levels of measurement and measures of central tendency and dispersion</vt:lpstr>
      <vt:lpstr>Z-scores</vt:lpstr>
      <vt:lpstr>Z-scores and normal distribution</vt:lpstr>
      <vt:lpstr>Example: Drinky time squirrel</vt:lpstr>
      <vt:lpstr>Example: Drinky time squirrel</vt:lpstr>
      <vt:lpstr>Look at a Variable: V161115</vt:lpstr>
      <vt:lpstr>PowerPoint Presentation</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PowerPoint Presentation</vt:lpstr>
      <vt:lpstr>Chapter 8</vt:lpstr>
      <vt:lpstr>Scope</vt:lpstr>
      <vt:lpstr>Bar plots</vt:lpstr>
      <vt:lpstr>Bar plots</vt:lpstr>
      <vt:lpstr>Histograms</vt:lpstr>
      <vt:lpstr>Histograms</vt:lpstr>
      <vt:lpstr>Boxplots</vt:lpstr>
      <vt:lpstr>Scatterplots</vt:lpstr>
      <vt:lpstr>Scatterplots</vt:lpstr>
      <vt:lpstr>Scatterplots</vt:lpstr>
      <vt:lpstr>PowerPoint Presentation</vt:lpstr>
      <vt:lpstr>Chapter 10 </vt:lpstr>
      <vt:lpstr>Scope</vt:lpstr>
      <vt:lpstr>Crosstabulations</vt:lpstr>
      <vt:lpstr>Measures of association</vt:lpstr>
      <vt:lpstr>Measures of association</vt:lpstr>
      <vt:lpstr>Measures of association</vt:lpstr>
      <vt:lpstr>Measures of association</vt:lpstr>
      <vt:lpstr>Chi-squared analysis</vt:lpstr>
      <vt:lpstr>Chi-squared analysis</vt:lpstr>
      <vt:lpstr>Correlation analysis</vt:lpstr>
      <vt:lpstr>Correlation analysis: examples</vt:lpstr>
      <vt:lpstr>Correlation analysis: examples</vt:lpstr>
      <vt:lpstr>Correlation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 Descriptive Statistics, and Data Visualization</dc:title>
  <dc:creator>Wilbur, Alea Ann</dc:creator>
  <cp:lastModifiedBy>Wilbur, Alea Ann</cp:lastModifiedBy>
  <cp:revision>7</cp:revision>
  <dcterms:created xsi:type="dcterms:W3CDTF">2021-08-12T18:57:48Z</dcterms:created>
  <dcterms:modified xsi:type="dcterms:W3CDTF">2021-08-18T23:24:08Z</dcterms:modified>
</cp:coreProperties>
</file>